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8" r:id="rId2"/>
    <p:sldId id="269" r:id="rId3"/>
    <p:sldId id="290" r:id="rId4"/>
    <p:sldId id="291" r:id="rId5"/>
    <p:sldId id="258" r:id="rId6"/>
    <p:sldId id="287" r:id="rId7"/>
    <p:sldId id="271" r:id="rId8"/>
    <p:sldId id="272" r:id="rId9"/>
    <p:sldId id="259" r:id="rId10"/>
    <p:sldId id="260" r:id="rId11"/>
    <p:sldId id="26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63" r:id="rId21"/>
    <p:sldId id="281" r:id="rId22"/>
    <p:sldId id="282" r:id="rId23"/>
    <p:sldId id="264" r:id="rId24"/>
    <p:sldId id="283" r:id="rId25"/>
    <p:sldId id="284" r:id="rId26"/>
    <p:sldId id="266" r:id="rId27"/>
    <p:sldId id="265" r:id="rId28"/>
    <p:sldId id="285" r:id="rId29"/>
    <p:sldId id="286" r:id="rId30"/>
    <p:sldId id="288" r:id="rId31"/>
    <p:sldId id="262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1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E3C4F-A17A-49B9-B701-099E72044445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B838A-0DC6-4798-A9B4-E316E64DB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14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C9A91-A3BA-46F5-843E-F71C7C6A465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693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B838A-0DC6-4798-A9B4-E316E64DB4E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1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B838A-0DC6-4798-A9B4-E316E64DB4E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792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2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3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11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97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87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28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70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54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363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27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5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38675-7304-4F57-A443-57B622069419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566D-2321-4A13-9E77-E88956AB3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0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70114" y="1500436"/>
            <a:ext cx="11821886" cy="2448272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«Алгоритм решения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генетических задач»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(Линия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ЕГЭ)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79575" y="4218434"/>
            <a:ext cx="9567665" cy="1655762"/>
          </a:xfrm>
        </p:spPr>
        <p:txBody>
          <a:bodyPr>
            <a:normAutofit lnSpcReduction="10000"/>
          </a:bodyPr>
          <a:lstStyle/>
          <a:p>
            <a:pPr algn="r" eaLnBrk="1" hangingPunct="1">
              <a:lnSpc>
                <a:spcPct val="90000"/>
              </a:lnSpc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Протопопова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преподаватель дисциплин естественного цикла ГБПОУ НАО «НМСГК имени И.П.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Выучейского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90000"/>
              </a:lnSpc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ПК ЕГЭ по биологии</a:t>
            </a: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7888" y="6143922"/>
            <a:ext cx="3352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Нарьян-Мар, 2026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70114" y="237373"/>
            <a:ext cx="11601062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спорта Ненецкого автономного округа</a:t>
            </a:r>
          </a:p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ГБУ НАО «Ненецкий региональный центр развития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1459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0" y="-138113"/>
            <a:ext cx="12763500" cy="713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50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11" y="78847"/>
            <a:ext cx="11804957" cy="665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7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62066" y="53184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№2 – самостоятельная работа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74442" y="1483162"/>
            <a:ext cx="10804848" cy="51882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человека брахидактилия (укороченные пальцы) – аутосомно-доминантная патология. Аллель гена гипертрихоза (оволоснение края ушной раковины) наследуется голандрически (наследование по гетерогаметному полу). Женщина с брахидактилией вышла замуж за мужчину с брахидактилией и гипертрихозом, в этом браке родилась дочь без указанных патологий и дочь с брахидактилией. Родившаяся в этом браке гетерозиготная дочь вышла замуж за мужчину с нормальными пальцами и с гипертрихозом.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генотипы родителей и генотипы, фенотипы, пол возможного потомства в двух браках.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рождение во втором браке сыновей без названных патологий? Ответ поясните.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8580" y="783771"/>
            <a:ext cx="11625942" cy="590627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6230" y="52251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№3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352939"/>
            <a:ext cx="10804848" cy="53091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скрещивании высокого растения томата со сложными соцветиями и карликового растения с простыми соцветиями всё потомство получилось высокое с простыми соцветиями.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анализирующем скрещивании гибридного потомства получилось четыре разные фенотипические группы: 36, 44, 58, 62.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схемы скрещиваний. Укажите генотипы родительских особей и генотипы, фенотипы, количество каждой группы потомков в анализирующем скрещивании.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генетическую карту для указанных выше генов, укажите на ней местоположение каждого гена и расстояние между ними (в % кроссинговера), определите тип наследования генов указанных признаков.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0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67" y="908719"/>
            <a:ext cx="7104120" cy="54734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242" y="2368757"/>
            <a:ext cx="5885611" cy="22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5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6230" y="52251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№4 – самостоятельная работа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352939"/>
            <a:ext cx="10804848" cy="53091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скрещивании растения томата с нормальными листьями, гладкими плодами и растения с пятнистыми листьями, опушёнными плодами всё потомство получилось с нормальными листьями, опушёнными плодами. В анализирующем скрещивании гибридного потомства получилось четыре разные фенотипические группы, две из которых составили по 13% от общего количества потомков. </a:t>
            </a:r>
          </a:p>
          <a:p>
            <a:pPr marL="0" indent="0" algn="ctr">
              <a:buNone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схемы скрещиваний. Укажите генотипы родительских особей и генотипы, фенотипы, долю каждой группы потомков в анализирующем скрещивании.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генетическую карту для указанных выше генов, укажите на ней местоположение каждого гена и расстояние между ними (в %), определите тип наследования генов указанных выше признаков.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2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8580" y="783771"/>
            <a:ext cx="11625942" cy="590627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5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79577" y="363894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№5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056591"/>
            <a:ext cx="10804848" cy="56054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Х- и Y-хромосомах человека существуют псевдоаутосомные участки, содержащие аллели одного гена, между которыми может происходить кроссинговер. Один из таких генов вызывает аномалии в развитии кисти. Рецессивный аллель гена атрофии зрительного нерва наследуется сцепленно с полом.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 с нормальным развитием кисти и атрофией зрительного нерва вышла замуж за гетерозиготного мужчину с аномалией развития кисти и нормальным зрительным нервом. Его мать, гомозиготная по гену аномалии кисти, имела нормальную кисть.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Родившаяся в этом браке дочь с аномалией развития кисти вышла замуж за мужчину без названных заболеваний.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генотипы родителей и генотипы, фенотипы, пол возможного потомства.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рождение во втором браке ребенка, страдающего двумя названными заболеваниями? Ответ поясните.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98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16858"/>
          <a:stretch/>
        </p:blipFill>
        <p:spPr>
          <a:xfrm>
            <a:off x="5881396" y="725917"/>
            <a:ext cx="5962261" cy="51430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025" t="2440" r="1314" b="-2440"/>
          <a:stretch/>
        </p:blipFill>
        <p:spPr>
          <a:xfrm>
            <a:off x="0" y="1213916"/>
            <a:ext cx="6279502" cy="38815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76" y="5458408"/>
            <a:ext cx="6623343" cy="113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4132" y="281981"/>
            <a:ext cx="8173259" cy="5276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термины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28676" y="904875"/>
            <a:ext cx="11115674" cy="5876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участок ДНК, в котором закодирована информация о первичной структуре белка.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Аллельные гены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пара генов, находящихся в идентичных локусах гомологичных хромосом, определяют альтернативные признаки.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Гомологичные хромосомы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одинаковые по размерам и форме хромосомы.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Генотип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совокупность всех генов организма, генетическая характеристика отдельной особи.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вся генетическая информация гаплоидного набора хромосом, генетическая характеристика вида.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Генофонд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совокупность генотипов всех особей популяции, генетическая характеристика популяции.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Фенотип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совокупность всех признаков организма (внешних и внутренних), приобретённых в результате онтогенеза (индивидуального развития).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признаки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вариации одного гена: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подавляющий развитие другого (например, карие глаза — А)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рецессивный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подавляется доминантным (например, голубые глаза — а)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Гомозигота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содержит одинаковые аллели гена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АА).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Гетерозигота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содержит разные аллели гена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Чистые линии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гомозиготные организмы (АА или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61481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15" y="116648"/>
            <a:ext cx="11774552" cy="667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52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568" y="37322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№6 – самостоятельная работа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065921"/>
            <a:ext cx="10804848" cy="559613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Х- и Y-хромосомах человека существуют псевдоаутосомные участки, которые содержат аллели одного гена, и между ними может происходить кроссинговер. Один из таких генов вызывает аномалии в развитии кисти. Аллель гена образования перепонок между пальцами (перепончатые пальцы) наследуется голандрически (наследование по гетерогаметному полу).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 с нормальным развитием кисти и нормальными пальцами вышла замуж за мужчину с аномалией развития кисти и перепончатыми пальцами, гомозиготная мать которого не имела аномалии в развитии кисти.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Родившаяся в этом браке дочь с аномалией развития кисти вышла замуж за мужчину без названных аномалий.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генотипы родителей и генотипы, фенотипы, пол возможного потомства.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рождение в первом браке ребенка с нормальным развитием кисти и перепонками между пальцами? Ответ поясните.</a:t>
            </a:r>
          </a:p>
        </p:txBody>
      </p:sp>
    </p:spTree>
    <p:extLst>
      <p:ext uri="{BB962C8B-B14F-4D97-AF65-F5344CB8AC3E}">
        <p14:creationId xmlns:p14="http://schemas.microsoft.com/office/powerpoint/2010/main" val="322884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8580" y="783771"/>
            <a:ext cx="11625942" cy="590627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37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13" y="136917"/>
            <a:ext cx="11618750" cy="648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80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79577" y="363894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№7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056591"/>
            <a:ext cx="10804848" cy="56054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Пигментация кожи человека определяется четырьмя аллелями двух неаллельных генов по типу полимерии, при этом, чем больше доминантных аллелей в генотипе человеке, тем темнее кожа.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браке темнокожей женщины и светлокожего мужчины родился дигетерозиготный сын – мулат.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сын женился на женщине, схожей с ним по генотипу и фенотипу признака пигментации кожи.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дети по фенотипу и генотипу могут родиться во втором браке, если вероятность фенотипического расщепления в возможном потомстве составит 1:4:6:4:1.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генотипы родительских особей, генотипы, фенотипы возможного потомства в двух браках.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вероятность рождения во втором браке детей,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фенотипически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сходных с родителями? Укажите генотипы этих детей.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2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27" y="638401"/>
            <a:ext cx="6781188" cy="62195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690048" y="783771"/>
            <a:ext cx="5234473" cy="590627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4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9" y="183391"/>
            <a:ext cx="11663265" cy="65719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9168" y="1673306"/>
            <a:ext cx="3797559" cy="465597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8313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47" y="83976"/>
            <a:ext cx="12116185" cy="66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75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568" y="37322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№8 – самостоятельная работа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065921"/>
            <a:ext cx="10804848" cy="559613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растения определяется четырьмя аллелями двух неаллельных несцепленных генов по типу полимерии. Максимальная высота взрослого растения составляет 215 мм. Минимальная высота гомозиготного по рецессивным аллелям взрослого растения составляет 175 мм.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Скрещивали растение высотой 215 мм с растением высотой 175 мм, всё полученное гибридное потомство было единообразным.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самоопылении гибридов первого поколения получилось фенотипическое расщепление классов потомков в количественном соотношении 1:4:6:4:1.</a:t>
            </a:r>
          </a:p>
          <a:p>
            <a:pPr marL="0" indent="0"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схемы двух скрещиваний. Определите генотипы родительских особей и генотипы, фенотипы (высоту гибридов) возможного потомства в двух скрещиваниях.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изменение высоты растений у возможных потомков во втором скрещивании.</a:t>
            </a:r>
          </a:p>
        </p:txBody>
      </p:sp>
    </p:spTree>
    <p:extLst>
      <p:ext uri="{BB962C8B-B14F-4D97-AF65-F5344CB8AC3E}">
        <p14:creationId xmlns:p14="http://schemas.microsoft.com/office/powerpoint/2010/main" val="321934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8580" y="783771"/>
            <a:ext cx="11625942" cy="590627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5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4132" y="281981"/>
            <a:ext cx="8173259" cy="5276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Символика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28676" y="904875"/>
            <a:ext cx="11115674" cy="5876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родители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потомство, число внизу или сразу после буквы указывает на порядковый номер поколения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гибриды первого поколения — прямые потоки родителей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гибриды второго поколения — возникают в результате скрещивания между собой гибридов F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значок скрещивания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женская особь;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мужская особь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гаметы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доминантный ген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рецессивный ген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гомозигота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доминантному гену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гомозигота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рецессивному гену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гетерозигота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8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021" y="1300374"/>
            <a:ext cx="10677621" cy="4232777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907568" y="373225"/>
            <a:ext cx="822960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ошибки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245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74020"/>
            <a:ext cx="10899710" cy="5288679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Нужно прописывать фенотип у дочерей, даже если ген наследуется  голандрически (по гетерогаметному полу).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«сцеплен с полом», а «сцеплен с половой хромосомой».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Гаметы разделять запятой, либо на расстоянии друг от друга.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оба гена сцеплены с Х – хромосомой, то правильно обозначаем генотип! (Не ставим ХХХХ)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смешанное наследование, то первым (слева) ставим тот ген, который аутосомный.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Аллели полимерных генов принято обозначать одной буквой, но с разными индексами.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оформлении задачи важно соблюдать требования к оформлению, подписывать фенотипы, даже если это не требуется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условию.</a:t>
            </a:r>
          </a:p>
          <a:p>
            <a:endParaRPr lang="ru-RU" dirty="0" smtClean="0">
              <a:solidFill>
                <a:schemeClr val="accent6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1907568" y="373225"/>
            <a:ext cx="822960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219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4132" y="281981"/>
            <a:ext cx="8173259" cy="5276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Скрещивание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28676" y="904875"/>
            <a:ext cx="11115674" cy="5876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Моногибридное скрещивание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скрещивание организмов, отличающихся по одной паре альтернативных признаков.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Дигибридное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скрещивание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скрещивание организмов, отличающихся по двум парам альтернативных признаков.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AaBb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AaBb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Анализирующее скрещивание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скрещивание организма с рецессивной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гомозиготой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AaBb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aabb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Крисс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-кросс наследование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определить сцепление гена с полом.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 ♀ синий × ♂ красный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♀ красный × ♂ синий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0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75" y="111966"/>
            <a:ext cx="11974518" cy="665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5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6" y="1825625"/>
            <a:ext cx="11623687" cy="4341869"/>
          </a:xfrm>
          <a:prstGeom prst="rect">
            <a:avLst/>
          </a:prstGeom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843159" y="662474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79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6230" y="522515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0425" y="1501823"/>
            <a:ext cx="10804848" cy="51882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человека одна из форм сахарного диабета - аутосомно-рецессивное заболевание. Аллель гена гипертрихоза (оволосенение края ушной раковины) наследуется голандрически (наследование по гетерогаметному полу).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Здоровая женщина вышла замуж за здорового мужчину с гипертрихозом, в этом браке родились дочь с сахарным диабетом и здоровая дочь.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Родившаяся в этом браке гетерозиготная здоровая дочь вышла замуж за мужчину с сахарным диабетом и с гипертрихозом.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генотипы родителей и генотипы, фенотипы, пол возможного потомства в двух браках.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рождение во втором браке сыновей без названных патологий? Ответ поясните.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1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45" y="908720"/>
            <a:ext cx="5679534" cy="41578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721" y="908720"/>
            <a:ext cx="6564534" cy="439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61" y="73347"/>
            <a:ext cx="11867666" cy="665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1390</Words>
  <Application>Microsoft Office PowerPoint</Application>
  <PresentationFormat>Широкоэкранный</PresentationFormat>
  <Paragraphs>117</Paragraphs>
  <Slides>31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Мастер-класс  «Алгоритм решения генетических задач» (Линия 28 ЕГЭ)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выполнения</vt:lpstr>
      <vt:lpstr>Задача №1</vt:lpstr>
      <vt:lpstr>Решение: </vt:lpstr>
      <vt:lpstr>Презентация PowerPoint</vt:lpstr>
      <vt:lpstr>Презентация PowerPoint</vt:lpstr>
      <vt:lpstr>Презентация PowerPoint</vt:lpstr>
      <vt:lpstr>Задача №2 – самостоятельная работа</vt:lpstr>
      <vt:lpstr>Решение: </vt:lpstr>
      <vt:lpstr>Задача №3</vt:lpstr>
      <vt:lpstr>Решение: </vt:lpstr>
      <vt:lpstr>Задача №4 – самостоятельная работа</vt:lpstr>
      <vt:lpstr>Решение: </vt:lpstr>
      <vt:lpstr>Задача №5</vt:lpstr>
      <vt:lpstr>Решение: </vt:lpstr>
      <vt:lpstr>Презентация PowerPoint</vt:lpstr>
      <vt:lpstr>Задача №6 – самостоятельная работа</vt:lpstr>
      <vt:lpstr>Решение: </vt:lpstr>
      <vt:lpstr>Презентация PowerPoint</vt:lpstr>
      <vt:lpstr>Задача №7</vt:lpstr>
      <vt:lpstr>Решение: </vt:lpstr>
      <vt:lpstr>Презентация PowerPoint</vt:lpstr>
      <vt:lpstr>Презентация PowerPoint</vt:lpstr>
      <vt:lpstr>Задача №8 – самостоятельная работа</vt:lpstr>
      <vt:lpstr>Решение: 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</dc:creator>
  <cp:lastModifiedBy>Елизавета</cp:lastModifiedBy>
  <cp:revision>38</cp:revision>
  <dcterms:created xsi:type="dcterms:W3CDTF">2026-04-29T19:14:59Z</dcterms:created>
  <dcterms:modified xsi:type="dcterms:W3CDTF">2026-04-30T17:57:42Z</dcterms:modified>
</cp:coreProperties>
</file>