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62" r:id="rId3"/>
    <p:sldId id="263" r:id="rId4"/>
    <p:sldId id="257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48" d="100"/>
          <a:sy n="48" d="100"/>
        </p:scale>
        <p:origin x="62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oleObject" Target="../embeddings/oleObject1.bin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eap\Desktop\&#1054;&#1090;&#1095;&#1077;&#1090;%20&#1045;&#1043;&#1069;\&#1076;&#1080;&#1072;&#1075;&#1088;&#1072;&#1084;&#1084;&#1072;%20&#1089;&#1088;&#1077;&#1076;&#1085;&#1080;&#1081;%20&#1087;&#1088;&#1086;&#1094;&#1077;&#1085;&#1090;%20&#1087;&#1086;%20&#1079;&#1072;&#1076;&#1072;&#1085;&#1080;&#1103;&#1084;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eap\Desktop\&#1054;&#1090;&#1095;&#1077;&#1090;%20&#1045;&#1043;&#1069;\&#1076;&#1080;&#1072;&#1075;&#1088;&#1072;&#1084;&#1084;&#1072;%20&#1089;&#1088;&#1077;&#1076;&#1085;&#1080;&#1081;%20&#1087;&#1088;&#1086;&#1094;&#1077;&#1085;&#1090;%20&#1087;&#1086;%20&#1079;&#1072;&#1076;&#1072;&#1085;&#1080;&#1103;&#1084;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eap\Desktop\&#1054;&#1090;&#1095;&#1077;&#1090;%20&#1045;&#1043;&#1069;\&#1076;&#1080;&#1072;&#1075;&#1088;&#1072;&#1084;&#1084;&#1072;%20&#1089;&#1088;&#1077;&#1076;&#1085;&#1080;&#1081;%20&#1087;&#1088;&#1086;&#1094;&#1077;&#1085;&#1090;%20&#1087;&#1086;%20&#1079;&#1072;&#1076;&#1072;&#1085;&#1080;&#1103;&#1084;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eap\Desktop\&#1054;&#1090;&#1095;&#1077;&#1090;%20&#1045;&#1043;&#1069;\&#1076;&#1080;&#1072;&#1075;&#1088;&#1072;&#1084;&#1084;&#1072;%20&#1089;&#1088;&#1077;&#1076;&#1085;&#1080;&#1081;%20&#1087;&#1088;&#1086;&#1094;&#1077;&#1085;&#1090;%20&#1087;&#1086;%20&#1079;&#1072;&#1076;&#1072;&#1085;&#1080;&#1103;&#1084;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3200" b="1" i="0" u="none" strike="noStrike" kern="1200" cap="none" spc="50" normalizeH="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pPr>
            <a:r>
              <a:rPr lang="ru-RU" sz="3200" b="1" i="0" u="none" strike="noStrike" cap="none" normalizeH="0" baseline="0">
                <a:effectLst/>
              </a:rPr>
              <a:t>Изменения количества участников ЕГЭ по химии в Ненецком автономном округе </a:t>
            </a:r>
            <a:endParaRPr lang="ru-RU" sz="3200" b="1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13073967969872244"/>
          <c:y val="2.77777777777777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3200" b="1" i="0" u="none" strike="noStrike" kern="1200" cap="none" spc="50" normalizeH="0" baseline="0">
              <a:solidFill>
                <a:sysClr val="windowText" lastClr="00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>
                <a:alpha val="7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20</c:v>
                </c:pt>
                <c:pt idx="1">
                  <c:v>17</c:v>
                </c:pt>
                <c:pt idx="2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4A4-478D-9884-2CA9AE8C00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25"/>
        <c:axId val="370736592"/>
        <c:axId val="370734792"/>
      </c:barChart>
      <c:catAx>
        <c:axId val="37073659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cap="none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ru-RU" sz="1800" b="1" cap="none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Год проведения экзамена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800" b="1" i="0" u="none" strike="noStrike" kern="1200" cap="none" baseline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cap="none" spc="20" normalizeH="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70734792"/>
        <c:crosses val="autoZero"/>
        <c:auto val="1"/>
        <c:lblAlgn val="ctr"/>
        <c:lblOffset val="100"/>
        <c:noMultiLvlLbl val="0"/>
      </c:catAx>
      <c:valAx>
        <c:axId val="370734792"/>
        <c:scaling>
          <c:orientation val="minMax"/>
          <c:max val="3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000" b="1" i="0" u="none" strike="noStrike" kern="1200" cap="none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ru-RU" sz="2000" b="1" cap="none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Количество участников ЕГЭ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000" b="1" i="0" u="none" strike="noStrike" kern="1200" cap="none" baseline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spc="2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707365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'[Диаграмма в Microsoft Word]Лист1'!$B$1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'[Диаграмма в Microsoft Word]Лист1'!$A$2:$A$11</c:f>
              <c:strCache>
                <c:ptCount val="10"/>
                <c:pt idx="0">
                  <c:v>0-10</c:v>
                </c:pt>
                <c:pt idx="1">
                  <c:v>  11-20</c:v>
                </c:pt>
                <c:pt idx="2">
                  <c:v>21-30</c:v>
                </c:pt>
                <c:pt idx="3">
                  <c:v>31-40</c:v>
                </c:pt>
                <c:pt idx="4">
                  <c:v>41-50</c:v>
                </c:pt>
                <c:pt idx="5">
                  <c:v>51-60</c:v>
                </c:pt>
                <c:pt idx="6">
                  <c:v>61-70</c:v>
                </c:pt>
                <c:pt idx="7">
                  <c:v>71-80</c:v>
                </c:pt>
                <c:pt idx="8">
                  <c:v>81-90</c:v>
                </c:pt>
                <c:pt idx="9">
                  <c:v>91-100</c:v>
                </c:pt>
              </c:strCache>
            </c:strRef>
          </c:cat>
          <c:val>
            <c:numRef>
              <c:f>'[Диаграмма в Microsoft Word]Лист1'!$B$2:$B$11</c:f>
              <c:numCache>
                <c:formatCode>General</c:formatCode>
                <c:ptCount val="10"/>
                <c:pt idx="0">
                  <c:v>0</c:v>
                </c:pt>
                <c:pt idx="1">
                  <c:v>2</c:v>
                </c:pt>
                <c:pt idx="2">
                  <c:v>3</c:v>
                </c:pt>
                <c:pt idx="3">
                  <c:v>3</c:v>
                </c:pt>
                <c:pt idx="4">
                  <c:v>3</c:v>
                </c:pt>
                <c:pt idx="5">
                  <c:v>7</c:v>
                </c:pt>
                <c:pt idx="6">
                  <c:v>3</c:v>
                </c:pt>
                <c:pt idx="7">
                  <c:v>5</c:v>
                </c:pt>
                <c:pt idx="8">
                  <c:v>2</c:v>
                </c:pt>
                <c:pt idx="9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48-4890-8689-6B0D2849DF06}"/>
            </c:ext>
          </c:extLst>
        </c:ser>
        <c:ser>
          <c:idx val="1"/>
          <c:order val="1"/>
          <c:tx>
            <c:strRef>
              <c:f>'[Диаграмма в Microsoft Word]Лист1'!$C$1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'[Диаграмма в Microsoft Word]Лист1'!$A$2:$A$11</c:f>
              <c:strCache>
                <c:ptCount val="10"/>
                <c:pt idx="0">
                  <c:v>0-10</c:v>
                </c:pt>
                <c:pt idx="1">
                  <c:v>  11-20</c:v>
                </c:pt>
                <c:pt idx="2">
                  <c:v>21-30</c:v>
                </c:pt>
                <c:pt idx="3">
                  <c:v>31-40</c:v>
                </c:pt>
                <c:pt idx="4">
                  <c:v>41-50</c:v>
                </c:pt>
                <c:pt idx="5">
                  <c:v>51-60</c:v>
                </c:pt>
                <c:pt idx="6">
                  <c:v>61-70</c:v>
                </c:pt>
                <c:pt idx="7">
                  <c:v>71-80</c:v>
                </c:pt>
                <c:pt idx="8">
                  <c:v>81-90</c:v>
                </c:pt>
                <c:pt idx="9">
                  <c:v>91-100</c:v>
                </c:pt>
              </c:strCache>
            </c:strRef>
          </c:cat>
          <c:val>
            <c:numRef>
              <c:f>'[Диаграмма в Microsoft Word]Лист1'!$C$2:$C$11</c:f>
              <c:numCache>
                <c:formatCode>General</c:formatCode>
                <c:ptCount val="10"/>
                <c:pt idx="0">
                  <c:v>0</c:v>
                </c:pt>
                <c:pt idx="1">
                  <c:v>2</c:v>
                </c:pt>
                <c:pt idx="2">
                  <c:v>1</c:v>
                </c:pt>
                <c:pt idx="3">
                  <c:v>2</c:v>
                </c:pt>
                <c:pt idx="4">
                  <c:v>3</c:v>
                </c:pt>
                <c:pt idx="5">
                  <c:v>3</c:v>
                </c:pt>
                <c:pt idx="6">
                  <c:v>4</c:v>
                </c:pt>
                <c:pt idx="7">
                  <c:v>1</c:v>
                </c:pt>
                <c:pt idx="8">
                  <c:v>0</c:v>
                </c:pt>
                <c:pt idx="9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348-4890-8689-6B0D2849DF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32179184"/>
        <c:axId val="432184224"/>
      </c:barChart>
      <c:catAx>
        <c:axId val="43217918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20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Тестовый балл</a:t>
                </a:r>
              </a:p>
            </c:rich>
          </c:tx>
          <c:layout>
            <c:manualLayout>
              <c:xMode val="edge"/>
              <c:yMode val="edge"/>
              <c:x val="0.44011415576297352"/>
              <c:y val="0.8443253453140668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32184224"/>
        <c:crosses val="autoZero"/>
        <c:auto val="1"/>
        <c:lblAlgn val="ctr"/>
        <c:lblOffset val="100"/>
        <c:noMultiLvlLbl val="0"/>
      </c:catAx>
      <c:valAx>
        <c:axId val="4321842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20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Количество участников ЕГЭ</a:t>
                </a:r>
              </a:p>
            </c:rich>
          </c:tx>
          <c:layout>
            <c:manualLayout>
              <c:xMode val="edge"/>
              <c:yMode val="edge"/>
              <c:x val="8.8850262319474516E-3"/>
              <c:y val="0.1658424730472363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321791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4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4000" b="1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ЕГЭ по предмету Химия за последние</a:t>
            </a:r>
            <a:r>
              <a:rPr lang="ru-RU" sz="4000" b="1" baseline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года</a:t>
            </a:r>
            <a:r>
              <a:rPr lang="ru-RU" sz="4000" b="1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4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2022 год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-1.5625000000000076E-2"/>
                  <c:y val="-2.006759461120373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96B-4E48-9286-4DABE0851F6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ниже минимального балла , %</c:v>
                </c:pt>
                <c:pt idx="1">
                  <c:v>от минимального балла до 60 баллов, %</c:v>
                </c:pt>
                <c:pt idx="2">
                  <c:v>от 61 до 80 баллов, %</c:v>
                </c:pt>
                <c:pt idx="3">
                  <c:v>от 81 до 100 баллов, %</c:v>
                </c:pt>
                <c:pt idx="4">
                  <c:v>Средний тестовый балл</c:v>
                </c:pt>
              </c:strCache>
            </c:strRef>
          </c:cat>
          <c:val>
            <c:numRef>
              <c:f>Лист1!$B$2:$B$6</c:f>
              <c:numCache>
                <c:formatCode>0.00</c:formatCode>
                <c:ptCount val="5"/>
                <c:pt idx="0">
                  <c:v>30</c:v>
                </c:pt>
                <c:pt idx="1">
                  <c:v>20</c:v>
                </c:pt>
                <c:pt idx="2">
                  <c:v>30</c:v>
                </c:pt>
                <c:pt idx="3">
                  <c:v>20</c:v>
                </c:pt>
                <c:pt idx="4" formatCode="0">
                  <c:v>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96B-4E48-9286-4DABE0851F6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2023 год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2.0833333333333333E-3"/>
                  <c:y val="4.013518922240598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96B-4E48-9286-4DABE0851F6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ниже минимального балла , %</c:v>
                </c:pt>
                <c:pt idx="1">
                  <c:v>от минимального балла до 60 баллов, %</c:v>
                </c:pt>
                <c:pt idx="2">
                  <c:v>от 61 до 80 баллов, %</c:v>
                </c:pt>
                <c:pt idx="3">
                  <c:v>от 81 до 100 баллов, %</c:v>
                </c:pt>
                <c:pt idx="4">
                  <c:v>Средний тестовый балл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17.649999999999999</c:v>
                </c:pt>
                <c:pt idx="1">
                  <c:v>47.06</c:v>
                </c:pt>
                <c:pt idx="2">
                  <c:v>29.41</c:v>
                </c:pt>
                <c:pt idx="3">
                  <c:v>5.88</c:v>
                </c:pt>
                <c:pt idx="4">
                  <c:v>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96B-4E48-9286-4DABE0851F62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2024 год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7.2916666666666668E-3"/>
                  <c:y val="1.204055676672172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96B-4E48-9286-4DABE0851F62}"/>
                </c:ext>
              </c:extLst>
            </c:dLbl>
            <c:dLbl>
              <c:idx val="1"/>
              <c:layout>
                <c:manualLayout>
                  <c:x val="1.0416666666666667E-3"/>
                  <c:y val="1.003379730560146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896B-4E48-9286-4DABE0851F62}"/>
                </c:ext>
              </c:extLst>
            </c:dLbl>
            <c:dLbl>
              <c:idx val="2"/>
              <c:layout>
                <c:manualLayout>
                  <c:x val="6.2500000000000003E-3"/>
                  <c:y val="1.605407568896232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96B-4E48-9286-4DABE0851F6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ниже минимального балла , %</c:v>
                </c:pt>
                <c:pt idx="1">
                  <c:v>от минимального балла до 60 баллов, %</c:v>
                </c:pt>
                <c:pt idx="2">
                  <c:v>от 61 до 80 баллов, %</c:v>
                </c:pt>
                <c:pt idx="3">
                  <c:v>от 81 до 100 баллов, %</c:v>
                </c:pt>
                <c:pt idx="4">
                  <c:v>Средний тестовый балл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17.239999999999998</c:v>
                </c:pt>
                <c:pt idx="1">
                  <c:v>44.83</c:v>
                </c:pt>
                <c:pt idx="2">
                  <c:v>27.59</c:v>
                </c:pt>
                <c:pt idx="3">
                  <c:v>10.34</c:v>
                </c:pt>
                <c:pt idx="4">
                  <c:v>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96B-4E48-9286-4DABE0851F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26459552"/>
        <c:axId val="64384912"/>
      </c:barChart>
      <c:catAx>
        <c:axId val="426459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64384912"/>
        <c:crosses val="autoZero"/>
        <c:auto val="1"/>
        <c:lblAlgn val="ctr"/>
        <c:lblOffset val="100"/>
        <c:noMultiLvlLbl val="0"/>
      </c:catAx>
      <c:valAx>
        <c:axId val="643849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264595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3200" b="1" i="0" u="none" strike="noStrike" kern="1200" spc="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3200" b="1" dirty="0"/>
              <a:t>Процент выполнения заданий базового уровня в Ненецком автономном округе в группах участников экзамена с разными уровнями подготовки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3200" b="1" i="0" u="none" strike="noStrike" kern="1200" spc="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6.6158874671916015E-2"/>
          <c:y val="0.25084733158355205"/>
          <c:w val="0.92967445866141729"/>
          <c:h val="0.5088251676873724"/>
        </c:manualLayout>
      </c:layout>
      <c:lineChart>
        <c:grouping val="standard"/>
        <c:varyColors val="0"/>
        <c:ser>
          <c:idx val="0"/>
          <c:order val="0"/>
          <c:tx>
            <c:strRef>
              <c:f>База!$B$1</c:f>
              <c:strCache>
                <c:ptCount val="1"/>
                <c:pt idx="0">
                  <c:v>среднее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cat>
            <c:strRef>
              <c:f>База!$A$2:$A$18</c:f>
              <c:strCache>
                <c:ptCount val="17"/>
                <c:pt idx="0">
                  <c:v>1          Б</c:v>
                </c:pt>
                <c:pt idx="1">
                  <c:v>2          Б</c:v>
                </c:pt>
                <c:pt idx="2">
                  <c:v>3          Б</c:v>
                </c:pt>
                <c:pt idx="3">
                  <c:v>4          Б</c:v>
                </c:pt>
                <c:pt idx="4">
                  <c:v>5          Б</c:v>
                </c:pt>
                <c:pt idx="5">
                  <c:v>10         Б</c:v>
                </c:pt>
                <c:pt idx="6">
                  <c:v>11         Б</c:v>
                </c:pt>
                <c:pt idx="7">
                  <c:v>13         Б</c:v>
                </c:pt>
                <c:pt idx="8">
                  <c:v>17         Б</c:v>
                </c:pt>
                <c:pt idx="9">
                  <c:v>18        Б</c:v>
                </c:pt>
                <c:pt idx="10">
                  <c:v>19        Б</c:v>
                </c:pt>
                <c:pt idx="11">
                  <c:v>20        Б</c:v>
                </c:pt>
                <c:pt idx="12">
                  <c:v>21        Б</c:v>
                </c:pt>
                <c:pt idx="13">
                  <c:v>25        Б</c:v>
                </c:pt>
                <c:pt idx="14">
                  <c:v>26        Б</c:v>
                </c:pt>
                <c:pt idx="15">
                  <c:v>27        Б</c:v>
                </c:pt>
                <c:pt idx="16">
                  <c:v>28        Б</c:v>
                </c:pt>
              </c:strCache>
            </c:strRef>
          </c:cat>
          <c:val>
            <c:numRef>
              <c:f>База!$B$2:$B$18</c:f>
              <c:numCache>
                <c:formatCode>0.0</c:formatCode>
                <c:ptCount val="17"/>
                <c:pt idx="0">
                  <c:v>79.310344827586206</c:v>
                </c:pt>
                <c:pt idx="1">
                  <c:v>89.65517241379311</c:v>
                </c:pt>
                <c:pt idx="2">
                  <c:v>62.068965517241381</c:v>
                </c:pt>
                <c:pt idx="3">
                  <c:v>48.275862068965516</c:v>
                </c:pt>
                <c:pt idx="4">
                  <c:v>62.068965517241381</c:v>
                </c:pt>
                <c:pt idx="5">
                  <c:v>58.620689655172406</c:v>
                </c:pt>
                <c:pt idx="6">
                  <c:v>51.724137931034484</c:v>
                </c:pt>
                <c:pt idx="7">
                  <c:v>31.03448275862069</c:v>
                </c:pt>
                <c:pt idx="8">
                  <c:v>34.482758620689658</c:v>
                </c:pt>
                <c:pt idx="9">
                  <c:v>68.965517241379317</c:v>
                </c:pt>
                <c:pt idx="10">
                  <c:v>75.862068965517238</c:v>
                </c:pt>
                <c:pt idx="11">
                  <c:v>86.206896551724128</c:v>
                </c:pt>
                <c:pt idx="12">
                  <c:v>68.965517241379317</c:v>
                </c:pt>
                <c:pt idx="13">
                  <c:v>44.827586206896555</c:v>
                </c:pt>
                <c:pt idx="14">
                  <c:v>72.41379310344827</c:v>
                </c:pt>
                <c:pt idx="15">
                  <c:v>68.965517241379317</c:v>
                </c:pt>
                <c:pt idx="16">
                  <c:v>34.482758620689658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1EC-4D4A-9CAD-6DE460D25A02}"/>
            </c:ext>
          </c:extLst>
        </c:ser>
        <c:ser>
          <c:idx val="1"/>
          <c:order val="1"/>
          <c:tx>
            <c:strRef>
              <c:f>База!$C$1</c:f>
              <c:strCache>
                <c:ptCount val="1"/>
                <c:pt idx="0">
                  <c:v>ниже минимального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cat>
            <c:strRef>
              <c:f>База!$A$2:$A$18</c:f>
              <c:strCache>
                <c:ptCount val="17"/>
                <c:pt idx="0">
                  <c:v>1          Б</c:v>
                </c:pt>
                <c:pt idx="1">
                  <c:v>2          Б</c:v>
                </c:pt>
                <c:pt idx="2">
                  <c:v>3          Б</c:v>
                </c:pt>
                <c:pt idx="3">
                  <c:v>4          Б</c:v>
                </c:pt>
                <c:pt idx="4">
                  <c:v>5          Б</c:v>
                </c:pt>
                <c:pt idx="5">
                  <c:v>10         Б</c:v>
                </c:pt>
                <c:pt idx="6">
                  <c:v>11         Б</c:v>
                </c:pt>
                <c:pt idx="7">
                  <c:v>13         Б</c:v>
                </c:pt>
                <c:pt idx="8">
                  <c:v>17         Б</c:v>
                </c:pt>
                <c:pt idx="9">
                  <c:v>18        Б</c:v>
                </c:pt>
                <c:pt idx="10">
                  <c:v>19        Б</c:v>
                </c:pt>
                <c:pt idx="11">
                  <c:v>20        Б</c:v>
                </c:pt>
                <c:pt idx="12">
                  <c:v>21        Б</c:v>
                </c:pt>
                <c:pt idx="13">
                  <c:v>25        Б</c:v>
                </c:pt>
                <c:pt idx="14">
                  <c:v>26        Б</c:v>
                </c:pt>
                <c:pt idx="15">
                  <c:v>27        Б</c:v>
                </c:pt>
                <c:pt idx="16">
                  <c:v>28        Б</c:v>
                </c:pt>
              </c:strCache>
            </c:strRef>
          </c:cat>
          <c:val>
            <c:numRef>
              <c:f>База!$C$2:$C$18</c:f>
              <c:numCache>
                <c:formatCode>0.0</c:formatCode>
                <c:ptCount val="17"/>
                <c:pt idx="0">
                  <c:v>80</c:v>
                </c:pt>
                <c:pt idx="1">
                  <c:v>40</c:v>
                </c:pt>
                <c:pt idx="2">
                  <c:v>0</c:v>
                </c:pt>
                <c:pt idx="3">
                  <c:v>20</c:v>
                </c:pt>
                <c:pt idx="4">
                  <c:v>20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20</c:v>
                </c:pt>
                <c:pt idx="10">
                  <c:v>20</c:v>
                </c:pt>
                <c:pt idx="11">
                  <c:v>20</c:v>
                </c:pt>
                <c:pt idx="12">
                  <c:v>0</c:v>
                </c:pt>
                <c:pt idx="13">
                  <c:v>40</c:v>
                </c:pt>
                <c:pt idx="14">
                  <c:v>60</c:v>
                </c:pt>
                <c:pt idx="15">
                  <c:v>20</c:v>
                </c:pt>
                <c:pt idx="16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1EC-4D4A-9CAD-6DE460D25A02}"/>
            </c:ext>
          </c:extLst>
        </c:ser>
        <c:ser>
          <c:idx val="2"/>
          <c:order val="2"/>
          <c:tx>
            <c:strRef>
              <c:f>База!$D$1</c:f>
              <c:strCache>
                <c:ptCount val="1"/>
                <c:pt idx="0">
                  <c:v>от минимального до 60 баллов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cat>
            <c:strRef>
              <c:f>База!$A$2:$A$18</c:f>
              <c:strCache>
                <c:ptCount val="17"/>
                <c:pt idx="0">
                  <c:v>1          Б</c:v>
                </c:pt>
                <c:pt idx="1">
                  <c:v>2          Б</c:v>
                </c:pt>
                <c:pt idx="2">
                  <c:v>3          Б</c:v>
                </c:pt>
                <c:pt idx="3">
                  <c:v>4          Б</c:v>
                </c:pt>
                <c:pt idx="4">
                  <c:v>5          Б</c:v>
                </c:pt>
                <c:pt idx="5">
                  <c:v>10         Б</c:v>
                </c:pt>
                <c:pt idx="6">
                  <c:v>11         Б</c:v>
                </c:pt>
                <c:pt idx="7">
                  <c:v>13         Б</c:v>
                </c:pt>
                <c:pt idx="8">
                  <c:v>17         Б</c:v>
                </c:pt>
                <c:pt idx="9">
                  <c:v>18        Б</c:v>
                </c:pt>
                <c:pt idx="10">
                  <c:v>19        Б</c:v>
                </c:pt>
                <c:pt idx="11">
                  <c:v>20        Б</c:v>
                </c:pt>
                <c:pt idx="12">
                  <c:v>21        Б</c:v>
                </c:pt>
                <c:pt idx="13">
                  <c:v>25        Б</c:v>
                </c:pt>
                <c:pt idx="14">
                  <c:v>26        Б</c:v>
                </c:pt>
                <c:pt idx="15">
                  <c:v>27        Б</c:v>
                </c:pt>
                <c:pt idx="16">
                  <c:v>28        Б</c:v>
                </c:pt>
              </c:strCache>
            </c:strRef>
          </c:cat>
          <c:val>
            <c:numRef>
              <c:f>База!$D$2:$D$18</c:f>
              <c:numCache>
                <c:formatCode>0.0</c:formatCode>
                <c:ptCount val="17"/>
                <c:pt idx="0">
                  <c:v>76.923076923076934</c:v>
                </c:pt>
                <c:pt idx="1">
                  <c:v>100</c:v>
                </c:pt>
                <c:pt idx="2">
                  <c:v>69.230769230769226</c:v>
                </c:pt>
                <c:pt idx="3">
                  <c:v>15.384615384615385</c:v>
                </c:pt>
                <c:pt idx="4">
                  <c:v>53.846153846153847</c:v>
                </c:pt>
                <c:pt idx="5">
                  <c:v>53.846153846153847</c:v>
                </c:pt>
                <c:pt idx="6">
                  <c:v>30.76923076923077</c:v>
                </c:pt>
                <c:pt idx="7">
                  <c:v>23.076923076923077</c:v>
                </c:pt>
                <c:pt idx="8">
                  <c:v>38.461538461538467</c:v>
                </c:pt>
                <c:pt idx="9">
                  <c:v>69.230769230769226</c:v>
                </c:pt>
                <c:pt idx="10">
                  <c:v>76.923076923076934</c:v>
                </c:pt>
                <c:pt idx="11">
                  <c:v>100</c:v>
                </c:pt>
                <c:pt idx="12">
                  <c:v>69.230769230769226</c:v>
                </c:pt>
                <c:pt idx="13">
                  <c:v>53.846153846153847</c:v>
                </c:pt>
                <c:pt idx="14">
                  <c:v>53.846153846153847</c:v>
                </c:pt>
                <c:pt idx="15">
                  <c:v>76.923076923076934</c:v>
                </c:pt>
                <c:pt idx="16">
                  <c:v>7.6923076923076925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1EC-4D4A-9CAD-6DE460D25A02}"/>
            </c:ext>
          </c:extLst>
        </c:ser>
        <c:ser>
          <c:idx val="3"/>
          <c:order val="3"/>
          <c:tx>
            <c:strRef>
              <c:f>База!$E$1</c:f>
              <c:strCache>
                <c:ptCount val="1"/>
                <c:pt idx="0">
                  <c:v>от 61 до 80 баллов</c:v>
                </c:pt>
              </c:strCache>
            </c:strRef>
          </c:tx>
          <c:spPr>
            <a:ln w="28575" cap="rnd">
              <a:solidFill>
                <a:schemeClr val="accent6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>
                  <a:lumMod val="60000"/>
                </a:schemeClr>
              </a:solidFill>
              <a:ln w="9525">
                <a:solidFill>
                  <a:schemeClr val="accent6">
                    <a:lumMod val="60000"/>
                  </a:schemeClr>
                </a:solidFill>
              </a:ln>
              <a:effectLst/>
            </c:spPr>
          </c:marker>
          <c:cat>
            <c:strRef>
              <c:f>База!$A$2:$A$18</c:f>
              <c:strCache>
                <c:ptCount val="17"/>
                <c:pt idx="0">
                  <c:v>1          Б</c:v>
                </c:pt>
                <c:pt idx="1">
                  <c:v>2          Б</c:v>
                </c:pt>
                <c:pt idx="2">
                  <c:v>3          Б</c:v>
                </c:pt>
                <c:pt idx="3">
                  <c:v>4          Б</c:v>
                </c:pt>
                <c:pt idx="4">
                  <c:v>5          Б</c:v>
                </c:pt>
                <c:pt idx="5">
                  <c:v>10         Б</c:v>
                </c:pt>
                <c:pt idx="6">
                  <c:v>11         Б</c:v>
                </c:pt>
                <c:pt idx="7">
                  <c:v>13         Б</c:v>
                </c:pt>
                <c:pt idx="8">
                  <c:v>17         Б</c:v>
                </c:pt>
                <c:pt idx="9">
                  <c:v>18        Б</c:v>
                </c:pt>
                <c:pt idx="10">
                  <c:v>19        Б</c:v>
                </c:pt>
                <c:pt idx="11">
                  <c:v>20        Б</c:v>
                </c:pt>
                <c:pt idx="12">
                  <c:v>21        Б</c:v>
                </c:pt>
                <c:pt idx="13">
                  <c:v>25        Б</c:v>
                </c:pt>
                <c:pt idx="14">
                  <c:v>26        Б</c:v>
                </c:pt>
                <c:pt idx="15">
                  <c:v>27        Б</c:v>
                </c:pt>
                <c:pt idx="16">
                  <c:v>28        Б</c:v>
                </c:pt>
              </c:strCache>
            </c:strRef>
          </c:cat>
          <c:val>
            <c:numRef>
              <c:f>База!$E$2:$E$18</c:f>
              <c:numCache>
                <c:formatCode>0.0</c:formatCode>
                <c:ptCount val="17"/>
                <c:pt idx="0">
                  <c:v>37.5</c:v>
                </c:pt>
                <c:pt idx="1">
                  <c:v>50</c:v>
                </c:pt>
                <c:pt idx="2">
                  <c:v>37.5</c:v>
                </c:pt>
                <c:pt idx="3">
                  <c:v>50</c:v>
                </c:pt>
                <c:pt idx="4">
                  <c:v>43.75</c:v>
                </c:pt>
                <c:pt idx="5">
                  <c:v>43.75</c:v>
                </c:pt>
                <c:pt idx="6">
                  <c:v>50</c:v>
                </c:pt>
                <c:pt idx="7">
                  <c:v>18.75</c:v>
                </c:pt>
                <c:pt idx="8">
                  <c:v>18.75</c:v>
                </c:pt>
                <c:pt idx="9">
                  <c:v>43.75</c:v>
                </c:pt>
                <c:pt idx="10">
                  <c:v>50</c:v>
                </c:pt>
                <c:pt idx="11">
                  <c:v>50</c:v>
                </c:pt>
                <c:pt idx="12">
                  <c:v>50</c:v>
                </c:pt>
                <c:pt idx="13">
                  <c:v>12.5</c:v>
                </c:pt>
                <c:pt idx="14">
                  <c:v>50</c:v>
                </c:pt>
                <c:pt idx="15">
                  <c:v>37.5</c:v>
                </c:pt>
                <c:pt idx="16">
                  <c:v>37.5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61EC-4D4A-9CAD-6DE460D25A02}"/>
            </c:ext>
          </c:extLst>
        </c:ser>
        <c:ser>
          <c:idx val="4"/>
          <c:order val="4"/>
          <c:tx>
            <c:strRef>
              <c:f>База!$F$1</c:f>
              <c:strCache>
                <c:ptCount val="1"/>
                <c:pt idx="0">
                  <c:v>от 81 до 100 баллов</c:v>
                </c:pt>
              </c:strCache>
            </c:strRef>
          </c:tx>
          <c:spPr>
            <a:ln w="28575" cap="rnd">
              <a:solidFill>
                <a:schemeClr val="accent5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>
                  <a:lumMod val="60000"/>
                </a:schemeClr>
              </a:solidFill>
              <a:ln w="9525">
                <a:solidFill>
                  <a:schemeClr val="accent5">
                    <a:lumMod val="60000"/>
                  </a:schemeClr>
                </a:solidFill>
              </a:ln>
              <a:effectLst/>
            </c:spPr>
          </c:marker>
          <c:cat>
            <c:strRef>
              <c:f>База!$A$2:$A$18</c:f>
              <c:strCache>
                <c:ptCount val="17"/>
                <c:pt idx="0">
                  <c:v>1          Б</c:v>
                </c:pt>
                <c:pt idx="1">
                  <c:v>2          Б</c:v>
                </c:pt>
                <c:pt idx="2">
                  <c:v>3          Б</c:v>
                </c:pt>
                <c:pt idx="3">
                  <c:v>4          Б</c:v>
                </c:pt>
                <c:pt idx="4">
                  <c:v>5          Б</c:v>
                </c:pt>
                <c:pt idx="5">
                  <c:v>10         Б</c:v>
                </c:pt>
                <c:pt idx="6">
                  <c:v>11         Б</c:v>
                </c:pt>
                <c:pt idx="7">
                  <c:v>13         Б</c:v>
                </c:pt>
                <c:pt idx="8">
                  <c:v>17         Б</c:v>
                </c:pt>
                <c:pt idx="9">
                  <c:v>18        Б</c:v>
                </c:pt>
                <c:pt idx="10">
                  <c:v>19        Б</c:v>
                </c:pt>
                <c:pt idx="11">
                  <c:v>20        Б</c:v>
                </c:pt>
                <c:pt idx="12">
                  <c:v>21        Б</c:v>
                </c:pt>
                <c:pt idx="13">
                  <c:v>25        Б</c:v>
                </c:pt>
                <c:pt idx="14">
                  <c:v>26        Б</c:v>
                </c:pt>
                <c:pt idx="15">
                  <c:v>27        Б</c:v>
                </c:pt>
                <c:pt idx="16">
                  <c:v>28        Б</c:v>
                </c:pt>
              </c:strCache>
            </c:strRef>
          </c:cat>
          <c:val>
            <c:numRef>
              <c:f>База!$F$2:$F$18</c:f>
              <c:numCache>
                <c:formatCode>0.0</c:formatCode>
                <c:ptCount val="17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  <c:pt idx="7">
                  <c:v>100</c:v>
                </c:pt>
                <c:pt idx="8">
                  <c:v>66.666666666666657</c:v>
                </c:pt>
                <c:pt idx="9">
                  <c:v>100</c:v>
                </c:pt>
                <c:pt idx="10">
                  <c:v>100</c:v>
                </c:pt>
                <c:pt idx="11">
                  <c:v>100</c:v>
                </c:pt>
                <c:pt idx="12">
                  <c:v>100</c:v>
                </c:pt>
                <c:pt idx="13">
                  <c:v>66.666666666666657</c:v>
                </c:pt>
                <c:pt idx="14">
                  <c:v>100</c:v>
                </c:pt>
                <c:pt idx="15">
                  <c:v>100</c:v>
                </c:pt>
                <c:pt idx="16">
                  <c:v>100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61EC-4D4A-9CAD-6DE460D25A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20626384"/>
        <c:axId val="520624944"/>
      </c:lineChart>
      <c:catAx>
        <c:axId val="5206263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20624944"/>
        <c:crosses val="autoZero"/>
        <c:auto val="1"/>
        <c:lblAlgn val="ctr"/>
        <c:lblOffset val="100"/>
        <c:noMultiLvlLbl val="0"/>
      </c:catAx>
      <c:valAx>
        <c:axId val="520624944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206263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4375000000000003E-2"/>
          <c:y val="0.88495465150189556"/>
          <c:w val="0.93437499999999996"/>
          <c:h val="8.751006124234471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ysClr val="windowText" lastClr="000000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2800" b="1" dirty="0"/>
              <a:t>Процент выполнения заданий профильного уровня в Ненецком автономном округе в группах участников экзамена с разными уровнями подготовки</a:t>
            </a:r>
          </a:p>
        </c:rich>
      </c:tx>
      <c:layout>
        <c:manualLayout>
          <c:xMode val="edge"/>
          <c:yMode val="edge"/>
          <c:x val="0.1068540934099486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Профиль!$B$1</c:f>
              <c:strCache>
                <c:ptCount val="1"/>
                <c:pt idx="0">
                  <c:v>среднее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cat>
            <c:strRef>
              <c:f>Профиль!$A$2:$A$12</c:f>
              <c:strCache>
                <c:ptCount val="11"/>
                <c:pt idx="0">
                  <c:v>6                     П</c:v>
                </c:pt>
                <c:pt idx="1">
                  <c:v>7                    П</c:v>
                </c:pt>
                <c:pt idx="2">
                  <c:v>8                  П</c:v>
                </c:pt>
                <c:pt idx="3">
                  <c:v>9                   П</c:v>
                </c:pt>
                <c:pt idx="4">
                  <c:v>12              П</c:v>
                </c:pt>
                <c:pt idx="5">
                  <c:v>14                П</c:v>
                </c:pt>
                <c:pt idx="6">
                  <c:v>15              П</c:v>
                </c:pt>
                <c:pt idx="7">
                  <c:v>16              П</c:v>
                </c:pt>
                <c:pt idx="8">
                  <c:v>22               П</c:v>
                </c:pt>
                <c:pt idx="9">
                  <c:v>23                П</c:v>
                </c:pt>
                <c:pt idx="10">
                  <c:v>24                 П</c:v>
                </c:pt>
              </c:strCache>
            </c:strRef>
          </c:cat>
          <c:val>
            <c:numRef>
              <c:f>Профиль!$B$2:$B$12</c:f>
              <c:numCache>
                <c:formatCode>0.0</c:formatCode>
                <c:ptCount val="11"/>
                <c:pt idx="0">
                  <c:v>70.689655172413794</c:v>
                </c:pt>
                <c:pt idx="1">
                  <c:v>27.586206896551722</c:v>
                </c:pt>
                <c:pt idx="2">
                  <c:v>43.103448275862064</c:v>
                </c:pt>
                <c:pt idx="3">
                  <c:v>68.965517241379317</c:v>
                </c:pt>
                <c:pt idx="4">
                  <c:v>44.827586206896555</c:v>
                </c:pt>
                <c:pt idx="5">
                  <c:v>48.275862068965516</c:v>
                </c:pt>
                <c:pt idx="6">
                  <c:v>51.724137931034484</c:v>
                </c:pt>
                <c:pt idx="7">
                  <c:v>41.379310344827587</c:v>
                </c:pt>
                <c:pt idx="8">
                  <c:v>51.724137931034484</c:v>
                </c:pt>
                <c:pt idx="9">
                  <c:v>75.862068965517238</c:v>
                </c:pt>
                <c:pt idx="10">
                  <c:v>27.586206896551722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6FE-46D7-ADE8-7BF80FBFA16C}"/>
            </c:ext>
          </c:extLst>
        </c:ser>
        <c:ser>
          <c:idx val="1"/>
          <c:order val="1"/>
          <c:tx>
            <c:strRef>
              <c:f>Профиль!$C$1</c:f>
              <c:strCache>
                <c:ptCount val="1"/>
                <c:pt idx="0">
                  <c:v>ниже минимального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cat>
            <c:strRef>
              <c:f>Профиль!$A$2:$A$12</c:f>
              <c:strCache>
                <c:ptCount val="11"/>
                <c:pt idx="0">
                  <c:v>6                     П</c:v>
                </c:pt>
                <c:pt idx="1">
                  <c:v>7                    П</c:v>
                </c:pt>
                <c:pt idx="2">
                  <c:v>8                  П</c:v>
                </c:pt>
                <c:pt idx="3">
                  <c:v>9                   П</c:v>
                </c:pt>
                <c:pt idx="4">
                  <c:v>12              П</c:v>
                </c:pt>
                <c:pt idx="5">
                  <c:v>14                П</c:v>
                </c:pt>
                <c:pt idx="6">
                  <c:v>15              П</c:v>
                </c:pt>
                <c:pt idx="7">
                  <c:v>16              П</c:v>
                </c:pt>
                <c:pt idx="8">
                  <c:v>22               П</c:v>
                </c:pt>
                <c:pt idx="9">
                  <c:v>23                П</c:v>
                </c:pt>
                <c:pt idx="10">
                  <c:v>24                 П</c:v>
                </c:pt>
              </c:strCache>
            </c:strRef>
          </c:cat>
          <c:val>
            <c:numRef>
              <c:f>Профиль!$C$2:$C$12</c:f>
              <c:numCache>
                <c:formatCode>0.0</c:formatCode>
                <c:ptCount val="11"/>
                <c:pt idx="0">
                  <c:v>50</c:v>
                </c:pt>
                <c:pt idx="1">
                  <c:v>10</c:v>
                </c:pt>
                <c:pt idx="2">
                  <c:v>0</c:v>
                </c:pt>
                <c:pt idx="3">
                  <c:v>60</c:v>
                </c:pt>
                <c:pt idx="4">
                  <c:v>20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50</c:v>
                </c:pt>
                <c:pt idx="10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6FE-46D7-ADE8-7BF80FBFA16C}"/>
            </c:ext>
          </c:extLst>
        </c:ser>
        <c:ser>
          <c:idx val="2"/>
          <c:order val="2"/>
          <c:tx>
            <c:strRef>
              <c:f>Профиль!$D$1</c:f>
              <c:strCache>
                <c:ptCount val="1"/>
                <c:pt idx="0">
                  <c:v>от минимального до 60 баллов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cat>
            <c:strRef>
              <c:f>Профиль!$A$2:$A$12</c:f>
              <c:strCache>
                <c:ptCount val="11"/>
                <c:pt idx="0">
                  <c:v>6                     П</c:v>
                </c:pt>
                <c:pt idx="1">
                  <c:v>7                    П</c:v>
                </c:pt>
                <c:pt idx="2">
                  <c:v>8                  П</c:v>
                </c:pt>
                <c:pt idx="3">
                  <c:v>9                   П</c:v>
                </c:pt>
                <c:pt idx="4">
                  <c:v>12              П</c:v>
                </c:pt>
                <c:pt idx="5">
                  <c:v>14                П</c:v>
                </c:pt>
                <c:pt idx="6">
                  <c:v>15              П</c:v>
                </c:pt>
                <c:pt idx="7">
                  <c:v>16              П</c:v>
                </c:pt>
                <c:pt idx="8">
                  <c:v>22               П</c:v>
                </c:pt>
                <c:pt idx="9">
                  <c:v>23                П</c:v>
                </c:pt>
                <c:pt idx="10">
                  <c:v>24                 П</c:v>
                </c:pt>
              </c:strCache>
            </c:strRef>
          </c:cat>
          <c:val>
            <c:numRef>
              <c:f>Профиль!$D$2:$D$12</c:f>
              <c:numCache>
                <c:formatCode>0.0</c:formatCode>
                <c:ptCount val="11"/>
                <c:pt idx="0">
                  <c:v>65.384615384615387</c:v>
                </c:pt>
                <c:pt idx="1">
                  <c:v>7.6923076923076925</c:v>
                </c:pt>
                <c:pt idx="2">
                  <c:v>26.923076923076923</c:v>
                </c:pt>
                <c:pt idx="3">
                  <c:v>69.230769230769226</c:v>
                </c:pt>
                <c:pt idx="4">
                  <c:v>23.076923076923077</c:v>
                </c:pt>
                <c:pt idx="5">
                  <c:v>38.461538461538467</c:v>
                </c:pt>
                <c:pt idx="6">
                  <c:v>53.846153846153847</c:v>
                </c:pt>
                <c:pt idx="7">
                  <c:v>23.076923076923077</c:v>
                </c:pt>
                <c:pt idx="8">
                  <c:v>38.461538461538467</c:v>
                </c:pt>
                <c:pt idx="9">
                  <c:v>65.384615384615387</c:v>
                </c:pt>
                <c:pt idx="10">
                  <c:v>11.538461538461538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6FE-46D7-ADE8-7BF80FBFA16C}"/>
            </c:ext>
          </c:extLst>
        </c:ser>
        <c:ser>
          <c:idx val="3"/>
          <c:order val="3"/>
          <c:tx>
            <c:strRef>
              <c:f>Профиль!$E$1</c:f>
              <c:strCache>
                <c:ptCount val="1"/>
                <c:pt idx="0">
                  <c:v>от 61 до 80 баллов</c:v>
                </c:pt>
              </c:strCache>
            </c:strRef>
          </c:tx>
          <c:spPr>
            <a:ln w="28575" cap="rnd">
              <a:solidFill>
                <a:schemeClr val="accent6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>
                  <a:lumMod val="60000"/>
                </a:schemeClr>
              </a:solidFill>
              <a:ln w="9525">
                <a:solidFill>
                  <a:schemeClr val="accent6">
                    <a:lumMod val="60000"/>
                  </a:schemeClr>
                </a:solidFill>
              </a:ln>
              <a:effectLst/>
            </c:spPr>
          </c:marker>
          <c:cat>
            <c:strRef>
              <c:f>Профиль!$A$2:$A$12</c:f>
              <c:strCache>
                <c:ptCount val="11"/>
                <c:pt idx="0">
                  <c:v>6                     П</c:v>
                </c:pt>
                <c:pt idx="1">
                  <c:v>7                    П</c:v>
                </c:pt>
                <c:pt idx="2">
                  <c:v>8                  П</c:v>
                </c:pt>
                <c:pt idx="3">
                  <c:v>9                   П</c:v>
                </c:pt>
                <c:pt idx="4">
                  <c:v>12              П</c:v>
                </c:pt>
                <c:pt idx="5">
                  <c:v>14                П</c:v>
                </c:pt>
                <c:pt idx="6">
                  <c:v>15              П</c:v>
                </c:pt>
                <c:pt idx="7">
                  <c:v>16              П</c:v>
                </c:pt>
                <c:pt idx="8">
                  <c:v>22               П</c:v>
                </c:pt>
                <c:pt idx="9">
                  <c:v>23                П</c:v>
                </c:pt>
                <c:pt idx="10">
                  <c:v>24                 П</c:v>
                </c:pt>
              </c:strCache>
            </c:strRef>
          </c:cat>
          <c:val>
            <c:numRef>
              <c:f>Профиль!$E$2:$E$12</c:f>
              <c:numCache>
                <c:formatCode>0.0</c:formatCode>
                <c:ptCount val="11"/>
                <c:pt idx="0">
                  <c:v>81.25</c:v>
                </c:pt>
                <c:pt idx="1">
                  <c:v>62.5</c:v>
                </c:pt>
                <c:pt idx="2">
                  <c:v>75</c:v>
                </c:pt>
                <c:pt idx="3">
                  <c:v>37.5</c:v>
                </c:pt>
                <c:pt idx="4">
                  <c:v>37.5</c:v>
                </c:pt>
                <c:pt idx="5">
                  <c:v>75</c:v>
                </c:pt>
                <c:pt idx="6">
                  <c:v>62.5</c:v>
                </c:pt>
                <c:pt idx="7">
                  <c:v>37.5</c:v>
                </c:pt>
                <c:pt idx="8">
                  <c:v>87.5</c:v>
                </c:pt>
                <c:pt idx="9">
                  <c:v>100</c:v>
                </c:pt>
                <c:pt idx="10">
                  <c:v>50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16FE-46D7-ADE8-7BF80FBFA16C}"/>
            </c:ext>
          </c:extLst>
        </c:ser>
        <c:ser>
          <c:idx val="4"/>
          <c:order val="4"/>
          <c:tx>
            <c:strRef>
              <c:f>Профиль!$F$1</c:f>
              <c:strCache>
                <c:ptCount val="1"/>
                <c:pt idx="0">
                  <c:v>от 81 до 100 баллов</c:v>
                </c:pt>
              </c:strCache>
            </c:strRef>
          </c:tx>
          <c:spPr>
            <a:ln w="28575" cap="rnd">
              <a:solidFill>
                <a:schemeClr val="accent5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>
                  <a:lumMod val="60000"/>
                </a:schemeClr>
              </a:solidFill>
              <a:ln w="9525">
                <a:solidFill>
                  <a:schemeClr val="accent5">
                    <a:lumMod val="60000"/>
                  </a:schemeClr>
                </a:solidFill>
              </a:ln>
              <a:effectLst/>
            </c:spPr>
          </c:marker>
          <c:cat>
            <c:strRef>
              <c:f>Профиль!$A$2:$A$12</c:f>
              <c:strCache>
                <c:ptCount val="11"/>
                <c:pt idx="0">
                  <c:v>6                     П</c:v>
                </c:pt>
                <c:pt idx="1">
                  <c:v>7                    П</c:v>
                </c:pt>
                <c:pt idx="2">
                  <c:v>8                  П</c:v>
                </c:pt>
                <c:pt idx="3">
                  <c:v>9                   П</c:v>
                </c:pt>
                <c:pt idx="4">
                  <c:v>12              П</c:v>
                </c:pt>
                <c:pt idx="5">
                  <c:v>14                П</c:v>
                </c:pt>
                <c:pt idx="6">
                  <c:v>15              П</c:v>
                </c:pt>
                <c:pt idx="7">
                  <c:v>16              П</c:v>
                </c:pt>
                <c:pt idx="8">
                  <c:v>22               П</c:v>
                </c:pt>
                <c:pt idx="9">
                  <c:v>23                П</c:v>
                </c:pt>
                <c:pt idx="10">
                  <c:v>24                 П</c:v>
                </c:pt>
              </c:strCache>
            </c:strRef>
          </c:cat>
          <c:val>
            <c:numRef>
              <c:f>Профиль!$F$2:$F$12</c:f>
              <c:numCache>
                <c:formatCode>0.0</c:formatCode>
                <c:ptCount val="11"/>
                <c:pt idx="0">
                  <c:v>100</c:v>
                </c:pt>
                <c:pt idx="1">
                  <c:v>50</c:v>
                </c:pt>
                <c:pt idx="2">
                  <c:v>100</c:v>
                </c:pt>
                <c:pt idx="3">
                  <c:v>66.666666666666657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  <c:pt idx="7">
                  <c:v>100</c:v>
                </c:pt>
                <c:pt idx="8">
                  <c:v>100</c:v>
                </c:pt>
                <c:pt idx="9">
                  <c:v>100</c:v>
                </c:pt>
                <c:pt idx="10">
                  <c:v>83.333333333333343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6FE-46D7-ADE8-7BF80FBFA1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20626384"/>
        <c:axId val="520624944"/>
      </c:lineChart>
      <c:catAx>
        <c:axId val="5206263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20624944"/>
        <c:crosses val="autoZero"/>
        <c:auto val="1"/>
        <c:lblAlgn val="ctr"/>
        <c:lblOffset val="100"/>
        <c:noMultiLvlLbl val="0"/>
      </c:catAx>
      <c:valAx>
        <c:axId val="5206249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206263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218356645206417E-2"/>
          <c:y val="0.88504651501895593"/>
          <c:w val="0.94005314468939838"/>
          <c:h val="9.20962379702537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 b="0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2800" b="1" dirty="0"/>
              <a:t>Процент выполнения задания высокого уровня сложности в Ненецком автономном округе</a:t>
            </a:r>
            <a:r>
              <a:rPr lang="ru-RU" sz="2800" b="1" baseline="0" dirty="0"/>
              <a:t> </a:t>
            </a:r>
            <a:r>
              <a:rPr lang="ru-RU" sz="2800" b="1" dirty="0"/>
              <a:t>в группах участников экзамена с разными уровнями подготовки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Высокий!$B$1</c:f>
              <c:strCache>
                <c:ptCount val="1"/>
                <c:pt idx="0">
                  <c:v>среднее</c:v>
                </c:pt>
              </c:strCache>
            </c:strRef>
          </c:tx>
          <c:spPr>
            <a:ln w="2222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Высокий!$A$2:$A$7</c:f>
              <c:strCache>
                <c:ptCount val="6"/>
                <c:pt idx="0">
                  <c:v>29    В</c:v>
                </c:pt>
                <c:pt idx="1">
                  <c:v>30    В</c:v>
                </c:pt>
                <c:pt idx="2">
                  <c:v>31    В</c:v>
                </c:pt>
                <c:pt idx="3">
                  <c:v>32    В</c:v>
                </c:pt>
                <c:pt idx="4">
                  <c:v>33    В</c:v>
                </c:pt>
                <c:pt idx="5">
                  <c:v>34    В</c:v>
                </c:pt>
              </c:strCache>
            </c:strRef>
          </c:cat>
          <c:val>
            <c:numRef>
              <c:f>Высокий!$B$2:$B$7</c:f>
              <c:numCache>
                <c:formatCode>0.0</c:formatCode>
                <c:ptCount val="6"/>
                <c:pt idx="0">
                  <c:v>36.206896551724135</c:v>
                </c:pt>
                <c:pt idx="1">
                  <c:v>43.103448275862064</c:v>
                </c:pt>
                <c:pt idx="2">
                  <c:v>36.206896551724135</c:v>
                </c:pt>
                <c:pt idx="3">
                  <c:v>33.103448275862071</c:v>
                </c:pt>
                <c:pt idx="4">
                  <c:v>34.482758620689658</c:v>
                </c:pt>
                <c:pt idx="5">
                  <c:v>5.1724137931034484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F6E-418E-9D9D-54E11F180C05}"/>
            </c:ext>
          </c:extLst>
        </c:ser>
        <c:ser>
          <c:idx val="1"/>
          <c:order val="1"/>
          <c:tx>
            <c:strRef>
              <c:f>Высокий!$C$1</c:f>
              <c:strCache>
                <c:ptCount val="1"/>
                <c:pt idx="0">
                  <c:v>ниже минимального</c:v>
                </c:pt>
              </c:strCache>
            </c:strRef>
          </c:tx>
          <c:spPr>
            <a:ln w="2222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Высокий!$A$2:$A$7</c:f>
              <c:strCache>
                <c:ptCount val="6"/>
                <c:pt idx="0">
                  <c:v>29    В</c:v>
                </c:pt>
                <c:pt idx="1">
                  <c:v>30    В</c:v>
                </c:pt>
                <c:pt idx="2">
                  <c:v>31    В</c:v>
                </c:pt>
                <c:pt idx="3">
                  <c:v>32    В</c:v>
                </c:pt>
                <c:pt idx="4">
                  <c:v>33    В</c:v>
                </c:pt>
                <c:pt idx="5">
                  <c:v>34    В</c:v>
                </c:pt>
              </c:strCache>
            </c:strRef>
          </c:cat>
          <c:val>
            <c:numRef>
              <c:f>Высокий!$C$2:$C$7</c:f>
              <c:numCache>
                <c:formatCode>0.0</c:formatCode>
                <c:ptCount val="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F6E-418E-9D9D-54E11F180C05}"/>
            </c:ext>
          </c:extLst>
        </c:ser>
        <c:ser>
          <c:idx val="2"/>
          <c:order val="2"/>
          <c:tx>
            <c:strRef>
              <c:f>Высокий!$D$1</c:f>
              <c:strCache>
                <c:ptCount val="1"/>
                <c:pt idx="0">
                  <c:v>от минимального до 60 баллов</c:v>
                </c:pt>
              </c:strCache>
            </c:strRef>
          </c:tx>
          <c:spPr>
            <a:ln w="2222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Высокий!$A$2:$A$7</c:f>
              <c:strCache>
                <c:ptCount val="6"/>
                <c:pt idx="0">
                  <c:v>29    В</c:v>
                </c:pt>
                <c:pt idx="1">
                  <c:v>30    В</c:v>
                </c:pt>
                <c:pt idx="2">
                  <c:v>31    В</c:v>
                </c:pt>
                <c:pt idx="3">
                  <c:v>32    В</c:v>
                </c:pt>
                <c:pt idx="4">
                  <c:v>33    В</c:v>
                </c:pt>
                <c:pt idx="5">
                  <c:v>34    В</c:v>
                </c:pt>
              </c:strCache>
            </c:strRef>
          </c:cat>
          <c:val>
            <c:numRef>
              <c:f>Высокий!$D$2:$D$7</c:f>
              <c:numCache>
                <c:formatCode>0.0</c:formatCode>
                <c:ptCount val="6"/>
                <c:pt idx="0">
                  <c:v>15.384615384615385</c:v>
                </c:pt>
                <c:pt idx="1">
                  <c:v>30.76923076923077</c:v>
                </c:pt>
                <c:pt idx="2">
                  <c:v>17.307692307692307</c:v>
                </c:pt>
                <c:pt idx="3">
                  <c:v>15.384615384615385</c:v>
                </c:pt>
                <c:pt idx="4">
                  <c:v>25.641025641025639</c:v>
                </c:pt>
                <c:pt idx="5">
                  <c:v>1.9230769230769231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F6E-418E-9D9D-54E11F180C05}"/>
            </c:ext>
          </c:extLst>
        </c:ser>
        <c:ser>
          <c:idx val="3"/>
          <c:order val="3"/>
          <c:tx>
            <c:strRef>
              <c:f>Высокий!$E$1</c:f>
              <c:strCache>
                <c:ptCount val="1"/>
                <c:pt idx="0">
                  <c:v>от 61 до 80 баллов</c:v>
                </c:pt>
              </c:strCache>
            </c:strRef>
          </c:tx>
          <c:spPr>
            <a:ln w="2222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cat>
            <c:strRef>
              <c:f>Высокий!$A$2:$A$7</c:f>
              <c:strCache>
                <c:ptCount val="6"/>
                <c:pt idx="0">
                  <c:v>29    В</c:v>
                </c:pt>
                <c:pt idx="1">
                  <c:v>30    В</c:v>
                </c:pt>
                <c:pt idx="2">
                  <c:v>31    В</c:v>
                </c:pt>
                <c:pt idx="3">
                  <c:v>32    В</c:v>
                </c:pt>
                <c:pt idx="4">
                  <c:v>33    В</c:v>
                </c:pt>
                <c:pt idx="5">
                  <c:v>34    В</c:v>
                </c:pt>
              </c:strCache>
            </c:strRef>
          </c:cat>
          <c:val>
            <c:numRef>
              <c:f>Высокий!$E$2:$E$7</c:f>
              <c:numCache>
                <c:formatCode>0.0</c:formatCode>
                <c:ptCount val="6"/>
                <c:pt idx="0">
                  <c:v>68.75</c:v>
                </c:pt>
                <c:pt idx="1">
                  <c:v>68.75</c:v>
                </c:pt>
                <c:pt idx="2">
                  <c:v>65.625</c:v>
                </c:pt>
                <c:pt idx="3">
                  <c:v>57.499999999999993</c:v>
                </c:pt>
                <c:pt idx="4">
                  <c:v>50</c:v>
                </c:pt>
                <c:pt idx="5">
                  <c:v>9.375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9F6E-418E-9D9D-54E11F180C05}"/>
            </c:ext>
          </c:extLst>
        </c:ser>
        <c:ser>
          <c:idx val="4"/>
          <c:order val="4"/>
          <c:tx>
            <c:strRef>
              <c:f>Высокий!$F$1</c:f>
              <c:strCache>
                <c:ptCount val="1"/>
                <c:pt idx="0">
                  <c:v>от 81 до 100 баллов</c:v>
                </c:pt>
              </c:strCache>
            </c:strRef>
          </c:tx>
          <c:spPr>
            <a:ln w="22225" cap="rnd">
              <a:solidFill>
                <a:schemeClr val="accent6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>
                  <a:lumMod val="60000"/>
                  <a:lumOff val="40000"/>
                </a:schemeClr>
              </a:solidFill>
              <a:ln w="3175">
                <a:solidFill>
                  <a:schemeClr val="accent6">
                    <a:lumMod val="60000"/>
                    <a:lumOff val="40000"/>
                  </a:schemeClr>
                </a:solidFill>
              </a:ln>
              <a:effectLst/>
            </c:spPr>
          </c:marker>
          <c:cat>
            <c:strRef>
              <c:f>Высокий!$A$2:$A$7</c:f>
              <c:strCache>
                <c:ptCount val="6"/>
                <c:pt idx="0">
                  <c:v>29    В</c:v>
                </c:pt>
                <c:pt idx="1">
                  <c:v>30    В</c:v>
                </c:pt>
                <c:pt idx="2">
                  <c:v>31    В</c:v>
                </c:pt>
                <c:pt idx="3">
                  <c:v>32    В</c:v>
                </c:pt>
                <c:pt idx="4">
                  <c:v>33    В</c:v>
                </c:pt>
                <c:pt idx="5">
                  <c:v>34    В</c:v>
                </c:pt>
              </c:strCache>
            </c:strRef>
          </c:cat>
          <c:val>
            <c:numRef>
              <c:f>Высокий!$F$2:$F$7</c:f>
              <c:numCache>
                <c:formatCode>0.0</c:formatCode>
                <c:ptCount val="6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88.888888888888886</c:v>
                </c:pt>
                <c:pt idx="5">
                  <c:v>16.666666666666664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9F6E-418E-9D9D-54E11F180C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20626384"/>
        <c:axId val="520624944"/>
      </c:lineChart>
      <c:catAx>
        <c:axId val="5206263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20624944"/>
        <c:crosses val="autoZero"/>
        <c:auto val="1"/>
        <c:lblAlgn val="ctr"/>
        <c:lblOffset val="100"/>
        <c:noMultiLvlLbl val="0"/>
      </c:catAx>
      <c:valAx>
        <c:axId val="5206249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206263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8709891732283466E-2"/>
          <c:y val="0.90210936132983377"/>
          <c:w val="0.96768856627296584"/>
          <c:h val="7.249387576552930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2800" b="1" i="0" u="none" strike="noStrike" kern="1200" spc="0" baseline="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Средний процент</a:t>
            </a:r>
            <a:r>
              <a:rPr lang="ru-RU" sz="2800" b="1" i="0" u="none" strike="noStrike" kern="1200" spc="0" baseline="0" dirty="0">
                <a:solidFill>
                  <a:sysClr val="windowText" lastClr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выполнения заданий в Ненецком автономном округе в разрезе 2023-2024 годов</a:t>
            </a:r>
            <a:endParaRPr lang="ru-RU" sz="2800" b="1" i="0" u="none" strike="noStrike" kern="1200" spc="0" baseline="0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21574836217496332"/>
          <c:y val="1.043859798302749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2800" b="1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Лист1!$B$2</c:f>
              <c:strCache>
                <c:ptCount val="1"/>
                <c:pt idx="0">
                  <c:v>2023 год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Лист1!$A$3:$A$36</c:f>
              <c:strCache>
                <c:ptCount val="34"/>
                <c:pt idx="0">
                  <c:v>1     Б</c:v>
                </c:pt>
                <c:pt idx="1">
                  <c:v>2     Б</c:v>
                </c:pt>
                <c:pt idx="2">
                  <c:v>3     Б</c:v>
                </c:pt>
                <c:pt idx="3">
                  <c:v>4     Б</c:v>
                </c:pt>
                <c:pt idx="4">
                  <c:v>5     Б</c:v>
                </c:pt>
                <c:pt idx="5">
                  <c:v>6     П</c:v>
                </c:pt>
                <c:pt idx="6">
                  <c:v>7     П</c:v>
                </c:pt>
                <c:pt idx="7">
                  <c:v>8     П</c:v>
                </c:pt>
                <c:pt idx="8">
                  <c:v>9     П</c:v>
                </c:pt>
                <c:pt idx="9">
                  <c:v>10    Б</c:v>
                </c:pt>
                <c:pt idx="10">
                  <c:v>11    Б</c:v>
                </c:pt>
                <c:pt idx="11">
                  <c:v>12    П</c:v>
                </c:pt>
                <c:pt idx="12">
                  <c:v>13    Б</c:v>
                </c:pt>
                <c:pt idx="13">
                  <c:v>14    П</c:v>
                </c:pt>
                <c:pt idx="14">
                  <c:v>15    П</c:v>
                </c:pt>
                <c:pt idx="15">
                  <c:v>16    П</c:v>
                </c:pt>
                <c:pt idx="16">
                  <c:v>17    Б</c:v>
                </c:pt>
                <c:pt idx="17">
                  <c:v>18    Б</c:v>
                </c:pt>
                <c:pt idx="18">
                  <c:v>19    Б</c:v>
                </c:pt>
                <c:pt idx="19">
                  <c:v>20    Б</c:v>
                </c:pt>
                <c:pt idx="20">
                  <c:v>21    Б</c:v>
                </c:pt>
                <c:pt idx="21">
                  <c:v>22    П</c:v>
                </c:pt>
                <c:pt idx="22">
                  <c:v>23    П</c:v>
                </c:pt>
                <c:pt idx="23">
                  <c:v>24    П</c:v>
                </c:pt>
                <c:pt idx="24">
                  <c:v>25    Б</c:v>
                </c:pt>
                <c:pt idx="25">
                  <c:v>26    Б</c:v>
                </c:pt>
                <c:pt idx="26">
                  <c:v>27    Б</c:v>
                </c:pt>
                <c:pt idx="27">
                  <c:v>28    Б</c:v>
                </c:pt>
                <c:pt idx="28">
                  <c:v>29    В</c:v>
                </c:pt>
                <c:pt idx="29">
                  <c:v>30    В</c:v>
                </c:pt>
                <c:pt idx="30">
                  <c:v>31    В</c:v>
                </c:pt>
                <c:pt idx="31">
                  <c:v>32    В</c:v>
                </c:pt>
                <c:pt idx="32">
                  <c:v>33    В</c:v>
                </c:pt>
                <c:pt idx="33">
                  <c:v>34    В</c:v>
                </c:pt>
              </c:strCache>
            </c:strRef>
          </c:cat>
          <c:val>
            <c:numRef>
              <c:f>Лист1!$B$3:$B$36</c:f>
              <c:numCache>
                <c:formatCode>0.0</c:formatCode>
                <c:ptCount val="34"/>
                <c:pt idx="0">
                  <c:v>64.705882352941174</c:v>
                </c:pt>
                <c:pt idx="1">
                  <c:v>88.235294117647058</c:v>
                </c:pt>
                <c:pt idx="2">
                  <c:v>47.058823529411761</c:v>
                </c:pt>
                <c:pt idx="3">
                  <c:v>35.294117647058826</c:v>
                </c:pt>
                <c:pt idx="4">
                  <c:v>58.82352941176471</c:v>
                </c:pt>
                <c:pt idx="5">
                  <c:v>61.764705882352942</c:v>
                </c:pt>
                <c:pt idx="6">
                  <c:v>58.82352941176471</c:v>
                </c:pt>
                <c:pt idx="7">
                  <c:v>41.17647058823529</c:v>
                </c:pt>
                <c:pt idx="8">
                  <c:v>58.82352941176471</c:v>
                </c:pt>
                <c:pt idx="9">
                  <c:v>58.82352941176471</c:v>
                </c:pt>
                <c:pt idx="10">
                  <c:v>47.058823529411761</c:v>
                </c:pt>
                <c:pt idx="11">
                  <c:v>23.52941176470588</c:v>
                </c:pt>
                <c:pt idx="12">
                  <c:v>58.82352941176471</c:v>
                </c:pt>
                <c:pt idx="13">
                  <c:v>26.47058823529412</c:v>
                </c:pt>
                <c:pt idx="14">
                  <c:v>35.294117647058826</c:v>
                </c:pt>
                <c:pt idx="15">
                  <c:v>70.588235294117652</c:v>
                </c:pt>
                <c:pt idx="16">
                  <c:v>47.058823529411761</c:v>
                </c:pt>
                <c:pt idx="17">
                  <c:v>41.17647058823529</c:v>
                </c:pt>
                <c:pt idx="18">
                  <c:v>58.82352941176471</c:v>
                </c:pt>
                <c:pt idx="19">
                  <c:v>64.705882352941174</c:v>
                </c:pt>
                <c:pt idx="20">
                  <c:v>47.058823529411761</c:v>
                </c:pt>
                <c:pt idx="21">
                  <c:v>38.235294117647058</c:v>
                </c:pt>
                <c:pt idx="22">
                  <c:v>73.529411764705884</c:v>
                </c:pt>
                <c:pt idx="23">
                  <c:v>58.82352941176471</c:v>
                </c:pt>
                <c:pt idx="24">
                  <c:v>52.941176470588239</c:v>
                </c:pt>
                <c:pt idx="25">
                  <c:v>70.588235294117652</c:v>
                </c:pt>
                <c:pt idx="26">
                  <c:v>76.470588235294116</c:v>
                </c:pt>
                <c:pt idx="27">
                  <c:v>23.52941176470588</c:v>
                </c:pt>
                <c:pt idx="28">
                  <c:v>26.47058823529412</c:v>
                </c:pt>
                <c:pt idx="29">
                  <c:v>26.47058823529412</c:v>
                </c:pt>
                <c:pt idx="30">
                  <c:v>38.235294117647058</c:v>
                </c:pt>
                <c:pt idx="31">
                  <c:v>27.058823529411764</c:v>
                </c:pt>
                <c:pt idx="32">
                  <c:v>15.686274509803921</c:v>
                </c:pt>
                <c:pt idx="33">
                  <c:v>5.8823529411764701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833-401A-A3C3-DB7178DEABF1}"/>
            </c:ext>
          </c:extLst>
        </c:ser>
        <c:ser>
          <c:idx val="1"/>
          <c:order val="1"/>
          <c:tx>
            <c:strRef>
              <c:f>Лист1!$C$2</c:f>
              <c:strCache>
                <c:ptCount val="1"/>
                <c:pt idx="0">
                  <c:v>2024 год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Лист1!$A$3:$A$36</c:f>
              <c:strCache>
                <c:ptCount val="34"/>
                <c:pt idx="0">
                  <c:v>1     Б</c:v>
                </c:pt>
                <c:pt idx="1">
                  <c:v>2     Б</c:v>
                </c:pt>
                <c:pt idx="2">
                  <c:v>3     Б</c:v>
                </c:pt>
                <c:pt idx="3">
                  <c:v>4     Б</c:v>
                </c:pt>
                <c:pt idx="4">
                  <c:v>5     Б</c:v>
                </c:pt>
                <c:pt idx="5">
                  <c:v>6     П</c:v>
                </c:pt>
                <c:pt idx="6">
                  <c:v>7     П</c:v>
                </c:pt>
                <c:pt idx="7">
                  <c:v>8     П</c:v>
                </c:pt>
                <c:pt idx="8">
                  <c:v>9     П</c:v>
                </c:pt>
                <c:pt idx="9">
                  <c:v>10    Б</c:v>
                </c:pt>
                <c:pt idx="10">
                  <c:v>11    Б</c:v>
                </c:pt>
                <c:pt idx="11">
                  <c:v>12    П</c:v>
                </c:pt>
                <c:pt idx="12">
                  <c:v>13    Б</c:v>
                </c:pt>
                <c:pt idx="13">
                  <c:v>14    П</c:v>
                </c:pt>
                <c:pt idx="14">
                  <c:v>15    П</c:v>
                </c:pt>
                <c:pt idx="15">
                  <c:v>16    П</c:v>
                </c:pt>
                <c:pt idx="16">
                  <c:v>17    Б</c:v>
                </c:pt>
                <c:pt idx="17">
                  <c:v>18    Б</c:v>
                </c:pt>
                <c:pt idx="18">
                  <c:v>19    Б</c:v>
                </c:pt>
                <c:pt idx="19">
                  <c:v>20    Б</c:v>
                </c:pt>
                <c:pt idx="20">
                  <c:v>21    Б</c:v>
                </c:pt>
                <c:pt idx="21">
                  <c:v>22    П</c:v>
                </c:pt>
                <c:pt idx="22">
                  <c:v>23    П</c:v>
                </c:pt>
                <c:pt idx="23">
                  <c:v>24    П</c:v>
                </c:pt>
                <c:pt idx="24">
                  <c:v>25    Б</c:v>
                </c:pt>
                <c:pt idx="25">
                  <c:v>26    Б</c:v>
                </c:pt>
                <c:pt idx="26">
                  <c:v>27    Б</c:v>
                </c:pt>
                <c:pt idx="27">
                  <c:v>28    Б</c:v>
                </c:pt>
                <c:pt idx="28">
                  <c:v>29    В</c:v>
                </c:pt>
                <c:pt idx="29">
                  <c:v>30    В</c:v>
                </c:pt>
                <c:pt idx="30">
                  <c:v>31    В</c:v>
                </c:pt>
                <c:pt idx="31">
                  <c:v>32    В</c:v>
                </c:pt>
                <c:pt idx="32">
                  <c:v>33    В</c:v>
                </c:pt>
                <c:pt idx="33">
                  <c:v>34    В</c:v>
                </c:pt>
              </c:strCache>
            </c:strRef>
          </c:cat>
          <c:val>
            <c:numRef>
              <c:f>Лист1!$C$3:$C$36</c:f>
              <c:numCache>
                <c:formatCode>0.0</c:formatCode>
                <c:ptCount val="34"/>
                <c:pt idx="0">
                  <c:v>79.310344827586206</c:v>
                </c:pt>
                <c:pt idx="1">
                  <c:v>89.65517241379311</c:v>
                </c:pt>
                <c:pt idx="2">
                  <c:v>62.068965517241381</c:v>
                </c:pt>
                <c:pt idx="3">
                  <c:v>48.275862068965516</c:v>
                </c:pt>
                <c:pt idx="4">
                  <c:v>62.068965517241381</c:v>
                </c:pt>
                <c:pt idx="5">
                  <c:v>70.689655172413794</c:v>
                </c:pt>
                <c:pt idx="6">
                  <c:v>27.586206896551722</c:v>
                </c:pt>
                <c:pt idx="7">
                  <c:v>43.103448275862064</c:v>
                </c:pt>
                <c:pt idx="8">
                  <c:v>68.965517241379317</c:v>
                </c:pt>
                <c:pt idx="9">
                  <c:v>58.620689655172406</c:v>
                </c:pt>
                <c:pt idx="10">
                  <c:v>51.724137931034484</c:v>
                </c:pt>
                <c:pt idx="11">
                  <c:v>44.827586206896555</c:v>
                </c:pt>
                <c:pt idx="12">
                  <c:v>31.03448275862069</c:v>
                </c:pt>
                <c:pt idx="13">
                  <c:v>48.275862068965516</c:v>
                </c:pt>
                <c:pt idx="14">
                  <c:v>51.724137931034484</c:v>
                </c:pt>
                <c:pt idx="15">
                  <c:v>41.379310344827587</c:v>
                </c:pt>
                <c:pt idx="16">
                  <c:v>34.482758620689658</c:v>
                </c:pt>
                <c:pt idx="17">
                  <c:v>68.965517241379317</c:v>
                </c:pt>
                <c:pt idx="18">
                  <c:v>75.862068965517238</c:v>
                </c:pt>
                <c:pt idx="19">
                  <c:v>86.206896551724128</c:v>
                </c:pt>
                <c:pt idx="20">
                  <c:v>68.965517241379317</c:v>
                </c:pt>
                <c:pt idx="21">
                  <c:v>51.724137931034484</c:v>
                </c:pt>
                <c:pt idx="22">
                  <c:v>75.862068965517238</c:v>
                </c:pt>
                <c:pt idx="23">
                  <c:v>27.586206896551722</c:v>
                </c:pt>
                <c:pt idx="24">
                  <c:v>44.827586206896555</c:v>
                </c:pt>
                <c:pt idx="25">
                  <c:v>72.41379310344827</c:v>
                </c:pt>
                <c:pt idx="26">
                  <c:v>68.965517241379317</c:v>
                </c:pt>
                <c:pt idx="27">
                  <c:v>34.482758620689658</c:v>
                </c:pt>
                <c:pt idx="28">
                  <c:v>36.206896551724135</c:v>
                </c:pt>
                <c:pt idx="29">
                  <c:v>43.103448275862064</c:v>
                </c:pt>
                <c:pt idx="30">
                  <c:v>36.206896551724135</c:v>
                </c:pt>
                <c:pt idx="31">
                  <c:v>33.103448275862071</c:v>
                </c:pt>
                <c:pt idx="32">
                  <c:v>34.482758620689658</c:v>
                </c:pt>
                <c:pt idx="33">
                  <c:v>5.1724137931034484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833-401A-A3C3-DB7178DEAB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90804784"/>
        <c:axId val="490806224"/>
      </c:barChart>
      <c:catAx>
        <c:axId val="4908047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90806224"/>
        <c:crosses val="autoZero"/>
        <c:auto val="1"/>
        <c:lblAlgn val="ctr"/>
        <c:lblOffset val="100"/>
        <c:noMultiLvlLbl val="0"/>
      </c:catAx>
      <c:valAx>
        <c:axId val="4908062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90804784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2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dTable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1600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3EDCA5-FA9D-2FD4-6EA7-8CD0F9D091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2202456-BE7D-7EB4-4BCC-C98677AD8F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2371674-0AC5-806D-0F64-5884B9155D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B4B8B-A26B-45A4-9C8F-59934D5CD271}" type="datetimeFigureOut">
              <a:rPr lang="ru-RU" smtClean="0"/>
              <a:t>17.09.2024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FF83FED-6CBA-50EA-5B8A-FA8BAA8E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8068AA1-A160-D615-1159-7FDBC0B2ED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B1DED-E807-4783-BDAA-4A21CB3656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7976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A5162B-54F4-3CFF-17C7-89C53AA3D5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0A3899A-D586-422F-E1A3-CE2C5D5A79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E6E8590-EB13-AB0C-7D7B-DA972132AD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B4B8B-A26B-45A4-9C8F-59934D5CD271}" type="datetimeFigureOut">
              <a:rPr lang="ru-RU" smtClean="0"/>
              <a:t>17.09.2024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1FF7732-F009-C711-1F23-4676F6A8D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FD92A51-5D70-8943-D8D4-AC685FA65E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B1DED-E807-4783-BDAA-4A21CB3656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4875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9544F2A-FFD1-68BF-B646-32342793ED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EB36EE6-2722-06C4-76C9-E5AFCB8DC4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7E954AA-123A-97DC-EE58-E08BA383D2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B4B8B-A26B-45A4-9C8F-59934D5CD271}" type="datetimeFigureOut">
              <a:rPr lang="ru-RU" smtClean="0"/>
              <a:t>17.09.2024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7FA6C50-8E45-AEDB-CD16-AD6E2D3805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D619350-7195-4CBE-1527-8B04E893D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B1DED-E807-4783-BDAA-4A21CB3656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1819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9F9209-FADA-D9BC-3EBA-36F1FE34AE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E309BCC-345F-298B-43F3-BD0C69D15B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D9C08C4-3D6E-AF31-8AAD-54EE7A65B3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B4B8B-A26B-45A4-9C8F-59934D5CD271}" type="datetimeFigureOut">
              <a:rPr lang="ru-RU" smtClean="0"/>
              <a:t>17.09.2024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BC16817-5A72-D0B5-AA35-233142969B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568FFC7-8E25-B0CF-D032-88267E2D2B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B1DED-E807-4783-BDAA-4A21CB3656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6890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B99642-79AF-60C4-D4EF-388268BAFB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1C7495C-8353-06F5-FC27-450C873050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918D854-2C6E-DA1F-887E-E16F3E4B5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B4B8B-A26B-45A4-9C8F-59934D5CD271}" type="datetimeFigureOut">
              <a:rPr lang="ru-RU" smtClean="0"/>
              <a:t>17.09.2024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A8B8F20-6387-5771-7048-5C523FD6EE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B656CE2-5415-2BA1-7192-72C909BFD4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B1DED-E807-4783-BDAA-4A21CB3656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74891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CB80C5-BEAA-E853-A15D-AF44233FA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190AB9F-56CE-4C94-6828-D41A421958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AD72F85-5DC6-BC84-D76D-AED30BA6C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5BA69F8-E099-5E68-4EB0-E3E6F6C524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B4B8B-A26B-45A4-9C8F-59934D5CD271}" type="datetimeFigureOut">
              <a:rPr lang="ru-RU" smtClean="0"/>
              <a:t>17.09.2024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068C38A-2727-99F4-4017-8A5CBD0C70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0A201D4-A130-5870-58BE-E45C0A9662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B1DED-E807-4783-BDAA-4A21CB3656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9621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C4F6D6-7C52-A68B-2EBF-E6C414FAFA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CE82E4F-FD77-CED0-5468-95896FAAE0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5873BEE-A39D-D838-A0DB-68698CF7E0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D33046B-C1C6-DE83-78BB-AD335F4FC0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CFC6CE3-5A96-C413-719B-E8CBB730897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08C4C89-8FB0-B5AE-7BDA-3C01E82083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B4B8B-A26B-45A4-9C8F-59934D5CD271}" type="datetimeFigureOut">
              <a:rPr lang="ru-RU" smtClean="0"/>
              <a:t>17.09.2024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65528CD-E808-3E77-57FB-81159FF6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50225BA-9EE1-A6EB-8766-31F75C106F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B1DED-E807-4783-BDAA-4A21CB3656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2575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AE6644-0C46-FE76-274D-E59B633125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4E6FE09-006A-A265-192E-A77D3A1DA2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B4B8B-A26B-45A4-9C8F-59934D5CD271}" type="datetimeFigureOut">
              <a:rPr lang="ru-RU" smtClean="0"/>
              <a:t>17.09.2024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2B6DC29-7230-663A-6095-8A3B96E58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59C3B5A-3C16-DAC2-A3B1-A3487D3161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B1DED-E807-4783-BDAA-4A21CB3656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32460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B5C858E-9650-4F65-1980-A45CBD3DD3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B4B8B-A26B-45A4-9C8F-59934D5CD271}" type="datetimeFigureOut">
              <a:rPr lang="ru-RU" smtClean="0"/>
              <a:t>17.09.2024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290FD17-0CD1-A0FC-72AC-87852E04B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9B3435A-34A0-D59B-F23F-34ABA9F53A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B1DED-E807-4783-BDAA-4A21CB3656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6713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E324A1-EE3A-07B5-6FC7-0B71BA94E5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7CCF4C6-7D71-7D9D-E665-21E890C9F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A3D85C5-CFD2-1608-4952-7110BA6A00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CA41D0F-F51C-8778-0018-7C28242C0B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B4B8B-A26B-45A4-9C8F-59934D5CD271}" type="datetimeFigureOut">
              <a:rPr lang="ru-RU" smtClean="0"/>
              <a:t>17.09.2024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EA7CD87-0088-4750-2FAB-DB9CC4E4C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D92202D-E2E5-EB70-F7B6-529B6AEC0C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B1DED-E807-4783-BDAA-4A21CB3656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111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C0D886-3CD3-22E2-7433-BC540796A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2472BDE-7686-6491-330E-C13077A5BED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1B3B8C4-D598-9E01-BBB8-66C596D1E7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CBDAD80-87C1-663E-117C-F4ED79BFF4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B4B8B-A26B-45A4-9C8F-59934D5CD271}" type="datetimeFigureOut">
              <a:rPr lang="ru-RU" smtClean="0"/>
              <a:t>17.09.2024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D58FE41-60E0-07D7-2B5D-F2AC5D6368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6570E14-9F7F-59EB-5A4F-FA10B56D54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B1DED-E807-4783-BDAA-4A21CB3656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8616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8FF23D-2B01-18B5-A303-0AC4E5FA84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5200CC9-4BB0-1BA1-47A0-F447F67C37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3F5D882-DDFB-1160-A3B9-0419CCD70D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6B4B8B-A26B-45A4-9C8F-59934D5CD271}" type="datetimeFigureOut">
              <a:rPr lang="ru-RU" smtClean="0"/>
              <a:t>17.09.2024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F0F87D3-428C-C21B-481C-1907A73A97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84067B9-BFC1-A69B-0B2D-40CB300DE5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6B1DED-E807-4783-BDAA-4A21CB3656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94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0F3926-CB8E-3429-DBFA-406DF03D17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295536"/>
            <a:ext cx="9144000" cy="2387600"/>
          </a:xfrm>
        </p:spPr>
        <p:txBody>
          <a:bodyPr>
            <a:noAutofit/>
          </a:bodyPr>
          <a:lstStyle/>
          <a:p>
            <a:r>
              <a:rPr lang="ru-RU" sz="4800" b="1" dirty="0">
                <a:solidFill>
                  <a:srgbClr val="365F9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АНАЛИЗ </a:t>
            </a:r>
            <a:r>
              <a:rPr lang="x-none" sz="4800" b="1" dirty="0">
                <a:solidFill>
                  <a:srgbClr val="365F9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РЕЗУЛЬТАТ</a:t>
            </a:r>
            <a:r>
              <a:rPr lang="ru-RU" sz="4800" b="1" dirty="0">
                <a:solidFill>
                  <a:srgbClr val="365F9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ОВ</a:t>
            </a:r>
            <a:r>
              <a:rPr lang="x-none" sz="4800" b="1" dirty="0">
                <a:solidFill>
                  <a:srgbClr val="365F9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4800" b="1" dirty="0">
                <a:solidFill>
                  <a:srgbClr val="365F9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ИТОГОВОЙ АТТЕСТАЦИИ ВЫПУСКНИКОВ  </a:t>
            </a:r>
            <a:br>
              <a:rPr lang="ru-RU" sz="4800" b="1" dirty="0">
                <a:solidFill>
                  <a:srgbClr val="365F9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r>
              <a:rPr lang="ru-RU" sz="4800" b="1" dirty="0">
                <a:solidFill>
                  <a:srgbClr val="365F9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11 КЛАССОВ ПО ХИМИИ В 2024 ГОДУ</a:t>
            </a:r>
            <a:br>
              <a:rPr lang="ru-RU" sz="4800" b="1" dirty="0">
                <a:solidFill>
                  <a:srgbClr val="365F9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28086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9FF4D5B-F705-E6D6-216B-AFE938D382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782256" cy="311216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EA6E98F-2000-094A-2375-B8EA149FF2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200" y="2718687"/>
            <a:ext cx="9448800" cy="4139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8812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7592FF4-046F-F329-FF25-45CD3B3253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9" y="171450"/>
            <a:ext cx="10580664" cy="189798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5747D3E-7C3F-62A8-8216-691C93CC7B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0552" y="2265847"/>
            <a:ext cx="8841405" cy="4420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6357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975E7B2C-66CA-5624-622A-DEE931A3A0C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2081" y="272717"/>
            <a:ext cx="11436386" cy="5935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7245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6BFAC126-4994-C113-7F65-57F9C6707B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015" y="926431"/>
            <a:ext cx="12009969" cy="359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3192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6AE4FC3F-CF08-E12F-5269-FA065C6A4C5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38656683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785499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5A6C6EE0-8EA2-D4FE-7826-9159B60720B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47238250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511047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503C354E-F877-357A-A804-397979C71D6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34291954"/>
              </p:ext>
            </p:extLst>
          </p:nvPr>
        </p:nvGraphicFramePr>
        <p:xfrm>
          <a:off x="201755" y="1922137"/>
          <a:ext cx="11788490" cy="4428644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609350">
                  <a:extLst>
                    <a:ext uri="{9D8B030D-6E8A-4147-A177-3AD203B41FA5}">
                      <a16:colId xmlns:a16="http://schemas.microsoft.com/office/drawing/2014/main" val="247194022"/>
                    </a:ext>
                  </a:extLst>
                </a:gridCol>
                <a:gridCol w="1416255">
                  <a:extLst>
                    <a:ext uri="{9D8B030D-6E8A-4147-A177-3AD203B41FA5}">
                      <a16:colId xmlns:a16="http://schemas.microsoft.com/office/drawing/2014/main" val="3047977407"/>
                    </a:ext>
                  </a:extLst>
                </a:gridCol>
                <a:gridCol w="2121763">
                  <a:extLst>
                    <a:ext uri="{9D8B030D-6E8A-4147-A177-3AD203B41FA5}">
                      <a16:colId xmlns:a16="http://schemas.microsoft.com/office/drawing/2014/main" val="1691425729"/>
                    </a:ext>
                  </a:extLst>
                </a:gridCol>
                <a:gridCol w="1376038">
                  <a:extLst>
                    <a:ext uri="{9D8B030D-6E8A-4147-A177-3AD203B41FA5}">
                      <a16:colId xmlns:a16="http://schemas.microsoft.com/office/drawing/2014/main" val="1376726145"/>
                    </a:ext>
                  </a:extLst>
                </a:gridCol>
                <a:gridCol w="1988599">
                  <a:extLst>
                    <a:ext uri="{9D8B030D-6E8A-4147-A177-3AD203B41FA5}">
                      <a16:colId xmlns:a16="http://schemas.microsoft.com/office/drawing/2014/main" val="3233220148"/>
                    </a:ext>
                  </a:extLst>
                </a:gridCol>
                <a:gridCol w="1384916">
                  <a:extLst>
                    <a:ext uri="{9D8B030D-6E8A-4147-A177-3AD203B41FA5}">
                      <a16:colId xmlns:a16="http://schemas.microsoft.com/office/drawing/2014/main" val="2023473792"/>
                    </a:ext>
                  </a:extLst>
                </a:gridCol>
                <a:gridCol w="1891569">
                  <a:extLst>
                    <a:ext uri="{9D8B030D-6E8A-4147-A177-3AD203B41FA5}">
                      <a16:colId xmlns:a16="http://schemas.microsoft.com/office/drawing/2014/main" val="2230175346"/>
                    </a:ext>
                  </a:extLst>
                </a:gridCol>
              </a:tblGrid>
              <a:tr h="484401">
                <a:tc rowSpan="2">
                  <a:txBody>
                    <a:bodyPr/>
                    <a:lstStyle/>
                    <a:p>
                      <a:pPr algn="ctr">
                        <a:tabLst>
                          <a:tab pos="6553200" algn="l"/>
                        </a:tabLst>
                      </a:pPr>
                      <a:r>
                        <a:rPr lang="ru-RU" sz="4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</a:t>
                      </a:r>
                      <a:endParaRPr lang="ru-RU" sz="4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447" marR="49447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tabLst>
                          <a:tab pos="6553200" algn="l"/>
                        </a:tabLst>
                      </a:pPr>
                      <a:r>
                        <a:rPr lang="ru-RU" sz="4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г.</a:t>
                      </a:r>
                      <a:endParaRPr lang="ru-RU" sz="4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447" marR="4944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tabLst>
                          <a:tab pos="6553200" algn="l"/>
                        </a:tabLst>
                      </a:pPr>
                      <a:r>
                        <a:rPr lang="ru-RU" sz="4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г.</a:t>
                      </a:r>
                      <a:endParaRPr lang="ru-RU" sz="4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447" marR="4944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tabLst>
                          <a:tab pos="6553200" algn="l"/>
                        </a:tabLst>
                      </a:pPr>
                      <a:r>
                        <a:rPr lang="ru-RU" sz="4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г.</a:t>
                      </a:r>
                      <a:endParaRPr lang="ru-RU" sz="4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447" marR="4944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8756852"/>
                  </a:ext>
                </a:extLst>
              </a:tr>
              <a:tr h="242200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6553200" algn="l"/>
                        </a:tabLs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447" marR="49447" marT="0" marB="0" anchor="ctr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6553200" algn="l"/>
                        </a:tabLs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от общего числа участников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447" marR="49447" marT="0" marB="0" anchor="ctr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6553200" algn="l"/>
                        </a:tabLs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447" marR="49447" marT="0" marB="0" anchor="ctr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6553200" algn="l"/>
                        </a:tabLs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от общего числа участников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447" marR="49447" marT="0" marB="0" anchor="ctr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6553200" algn="l"/>
                        </a:tabLs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447" marR="49447" marT="0" marB="0" anchor="ctr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6553200" algn="l"/>
                        </a:tabLs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от общего числа участников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447" marR="49447" marT="0" marB="0" anchor="ctr"/>
                </a:tc>
                <a:extLst>
                  <a:ext uri="{0D108BD9-81ED-4DB2-BD59-A6C34878D82A}">
                    <a16:rowId xmlns:a16="http://schemas.microsoft.com/office/drawing/2014/main" val="4277099299"/>
                  </a:ext>
                </a:extLst>
              </a:tr>
              <a:tr h="698519">
                <a:tc>
                  <a:txBody>
                    <a:bodyPr/>
                    <a:lstStyle/>
                    <a:p>
                      <a:pPr>
                        <a:tabLst>
                          <a:tab pos="6553200" algn="l"/>
                        </a:tabLs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Женский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447" marR="4944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4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447" marR="4944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4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447" marR="49447" marT="0" marB="0" anchor="ctr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6553200" algn="l"/>
                        </a:tabLst>
                      </a:pPr>
                      <a:r>
                        <a:rPr lang="ru-RU" sz="4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4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447" marR="49447" marT="0" marB="0" anchor="ctr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6553200" algn="l"/>
                        </a:tabLst>
                      </a:pPr>
                      <a:r>
                        <a:rPr lang="ru-RU" sz="4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88,2</a:t>
                      </a:r>
                      <a:endParaRPr lang="ru-RU" sz="4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447" marR="49447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4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4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447" marR="49447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55,2</a:t>
                      </a:r>
                      <a:endParaRPr lang="ru-RU" sz="4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447" marR="49447" marT="0" marB="0" anchor="b"/>
                </a:tc>
                <a:extLst>
                  <a:ext uri="{0D108BD9-81ED-4DB2-BD59-A6C34878D82A}">
                    <a16:rowId xmlns:a16="http://schemas.microsoft.com/office/drawing/2014/main" val="233496926"/>
                  </a:ext>
                </a:extLst>
              </a:tr>
              <a:tr h="698519">
                <a:tc>
                  <a:txBody>
                    <a:bodyPr/>
                    <a:lstStyle/>
                    <a:p>
                      <a:pPr>
                        <a:tabLst>
                          <a:tab pos="6553200" algn="l"/>
                        </a:tabLs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Мужской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447" marR="4944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4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447" marR="4944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4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447" marR="49447" marT="0" marB="0" anchor="ctr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6553200" algn="l"/>
                        </a:tabLst>
                      </a:pPr>
                      <a:r>
                        <a:rPr lang="ru-RU" sz="4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4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447" marR="49447" marT="0" marB="0" anchor="ctr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6553200" algn="l"/>
                        </a:tabLst>
                      </a:pPr>
                      <a:r>
                        <a:rPr lang="ru-RU" sz="4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11,8</a:t>
                      </a:r>
                      <a:endParaRPr lang="ru-RU" sz="4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447" marR="49447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4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447" marR="49447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44,8</a:t>
                      </a:r>
                      <a:endParaRPr lang="ru-RU" sz="4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447" marR="49447" marT="0" marB="0" anchor="b"/>
                </a:tc>
                <a:extLst>
                  <a:ext uri="{0D108BD9-81ED-4DB2-BD59-A6C34878D82A}">
                    <a16:rowId xmlns:a16="http://schemas.microsoft.com/office/drawing/2014/main" val="137432245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789F3EA2-150D-FA85-CA39-99A788D2A0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4945" y="138493"/>
            <a:ext cx="12015190" cy="1405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269790" tIns="12696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655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655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655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655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655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55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55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55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55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914400" marR="0" lvl="2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553200" algn="l"/>
              </a:tabLst>
            </a:pPr>
            <a:r>
              <a:rPr kumimoji="0" lang="ru-RU" altLang="ru-RU" sz="4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Процентное соотношение юношей и девушек, </a:t>
            </a:r>
          </a:p>
          <a:p>
            <a:pPr marL="914400" marR="0" lvl="2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553200" algn="l"/>
              </a:tabLst>
            </a:pPr>
            <a:r>
              <a:rPr kumimoji="0" lang="ru-RU" altLang="ru-RU" sz="4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участвующих в ЕГЭ (за 3 года)</a:t>
            </a:r>
            <a:endParaRPr kumimoji="0" lang="ru-RU" altLang="ru-RU" sz="4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18767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EAEDCF-3675-507D-2CBD-14F0D5611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Диаграмма распределения тестовых баллов участников ЕГЭ по предмету в 2024 г.</a:t>
            </a:r>
          </a:p>
        </p:txBody>
      </p:sp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A0B58BD4-17DE-C007-1D94-31F2F375358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47816470"/>
              </p:ext>
            </p:extLst>
          </p:nvPr>
        </p:nvGraphicFramePr>
        <p:xfrm>
          <a:off x="0" y="1690688"/>
          <a:ext cx="12015537" cy="5167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14952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BA646572-3799-A10F-0585-795B5AD85B5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58811609"/>
              </p:ext>
            </p:extLst>
          </p:nvPr>
        </p:nvGraphicFramePr>
        <p:xfrm>
          <a:off x="0" y="0"/>
          <a:ext cx="12192000" cy="6857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873486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F908101E-82D1-7889-CA07-60B5CC63379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03575428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030985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0BFFBEC5-607E-4000-B2F1-9B6376D657F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69543612"/>
              </p:ext>
            </p:extLst>
          </p:nvPr>
        </p:nvGraphicFramePr>
        <p:xfrm>
          <a:off x="0" y="0"/>
          <a:ext cx="12191999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790885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BE5C9549-AD7F-4630-B8EE-2C47F5B8514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67735496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43315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7F625E5F-A7A4-6543-06B3-156559444C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561095" cy="358541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6C23839-D0F1-636F-8C57-B89FF21E56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7177" y="3429000"/>
            <a:ext cx="9384823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9633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186</Words>
  <Application>Microsoft Office PowerPoint</Application>
  <PresentationFormat>Широкоэкранный</PresentationFormat>
  <Paragraphs>43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Cambria</vt:lpstr>
      <vt:lpstr>Times New Roman</vt:lpstr>
      <vt:lpstr>Тема Office</vt:lpstr>
      <vt:lpstr>АНАЛИЗ РЕЗУЛЬТАТОВ ИТОГОВОЙ АТТЕСТАЦИИ ВЫПУСКНИКОВ   11 КЛАССОВ ПО ХИМИИ В 2024 ГОДУ </vt:lpstr>
      <vt:lpstr>Презентация PowerPoint</vt:lpstr>
      <vt:lpstr>Презентация PowerPoint</vt:lpstr>
      <vt:lpstr>Диаграмма распределения тестовых баллов участников ЕГЭ по предмету в 2024 г.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ЕГЭ ПО ПРЕДМЕТУ ХИМИЯ В 2023 ГОДУ</dc:title>
  <dc:creator>1</dc:creator>
  <cp:lastModifiedBy>1</cp:lastModifiedBy>
  <cp:revision>3</cp:revision>
  <dcterms:created xsi:type="dcterms:W3CDTF">2023-10-01T16:47:55Z</dcterms:created>
  <dcterms:modified xsi:type="dcterms:W3CDTF">2024-09-17T12:33:19Z</dcterms:modified>
</cp:coreProperties>
</file>